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</p:sldMasterIdLst>
  <p:sldIdLst>
    <p:sldId id="268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270" r:id="rId16"/>
    <p:sldId id="271" r:id="rId17"/>
    <p:sldId id="308" r:id="rId18"/>
    <p:sldId id="273" r:id="rId19"/>
    <p:sldId id="277" r:id="rId20"/>
    <p:sldId id="294" r:id="rId21"/>
    <p:sldId id="301" r:id="rId22"/>
    <p:sldId id="310" r:id="rId23"/>
    <p:sldId id="296" r:id="rId24"/>
    <p:sldId id="312" r:id="rId25"/>
    <p:sldId id="313" r:id="rId26"/>
    <p:sldId id="299" r:id="rId27"/>
    <p:sldId id="300" r:id="rId28"/>
    <p:sldId id="307" r:id="rId29"/>
    <p:sldId id="302" r:id="rId30"/>
    <p:sldId id="304" r:id="rId31"/>
    <p:sldId id="305" r:id="rId32"/>
    <p:sldId id="306" r:id="rId33"/>
    <p:sldId id="262" r:id="rId34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83B3ED"/>
    <a:srgbClr val="8DC6E3"/>
    <a:srgbClr val="DEEBFE"/>
    <a:srgbClr val="800080"/>
    <a:srgbClr val="728E3A"/>
    <a:srgbClr val="92B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7" autoAdjust="0"/>
    <p:restoredTop sz="94660"/>
  </p:normalViewPr>
  <p:slideViewPr>
    <p:cSldViewPr>
      <p:cViewPr>
        <p:scale>
          <a:sx n="70" d="100"/>
          <a:sy n="70" d="100"/>
        </p:scale>
        <p:origin x="-103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BO" sz="1600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BO" sz="16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6D77EE-D4BD-4737-B116-A4DAE6D02F58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8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240352-FA0B-4B14-B803-F408EB3D90CA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28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F9B2C4-86F5-4811-B3AC-E94890F4CA5C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1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5C573A-8EC4-4C58-B6A8-1C9721E91A2B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3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47D7F-DFBA-48A0-A466-6B59ECE2B130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69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5FB4A-0934-4EDF-B1B5-595C54D1FE83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80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B7C23-C90E-49F1-9E20-CFCF643F1662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59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F8D146-B4CD-40AA-AEC6-19D9D60BC6AD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5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13E88-27AA-468B-B343-96E729A454F0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DDB6ED-AA28-40DD-B020-DF21768EFEB2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21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754F73-15B1-44E4-8F51-5141BE53BDC7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15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6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60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4FB0A3-5105-4F6A-BDE3-CFAC39C7E12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03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E3FF9-F74C-47B4-A0FD-ACD39188FB7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31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D1065-6693-4734-B703-E56D79DBBFE5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79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B96F-313E-472D-8CFD-4BE60DDEC54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86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4916E-BA7B-43CF-8410-DC3C9C2FB290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59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ADDC-C207-440D-98E5-95C6FFC144C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49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10C64-59E9-4C09-B3B4-29E828222AA4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9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4F591-3A9F-4DE5-9F8D-6BD84DBF21EA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61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C271-4170-4B54-9407-E6C7DBC4FB4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6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5292C-6F51-4EEF-9BF7-F27D0AFB9BE4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7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F1EF-0B9A-4910-A6FB-3E8C7C028F88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900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F4739-3A01-4A8D-AF72-55A1A6EE1BFA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73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0C56-6DEB-461A-9231-2C23EBD70837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47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8469-B4F3-466D-9BA1-618C5299F618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5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EDF0-1D7B-4A4A-9794-5A658111B835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014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F39D-4531-4BF6-A8DE-01DD4F6CDCAF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570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A817-5499-442F-B396-161CECD68F0A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E235-3E17-4230-B735-5A7B4833378F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64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0C94-B7D2-4429-AE97-F26CAC6F6580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40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4A39-6B4C-4986-BD30-3D9572027BDD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050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88FD-62D4-40FD-9242-BF1E9571650A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33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53B8-416C-4C86-8DFE-B78E6A32C1C2}" type="slidenum">
              <a:rPr lang="es-E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EE11-0E90-434C-A381-C1734CE8EE9A}" type="datetimeFigureOut">
              <a:rPr lang="es-BO" smtClean="0"/>
              <a:pPr/>
              <a:t>14/08/2016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72A2-3F28-4693-9948-841B58A058FA}" type="slidenum">
              <a:rPr lang="es-BO" smtClean="0"/>
              <a:pPr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36769F-99F7-4AEE-9F0F-C18480B66ACD}" type="slidenum">
              <a:rPr lang="es-ES" smtClean="0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BO" sz="16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BO" sz="1600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BO" sz="16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648684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AB9DB-23C7-4BDB-B93F-10E7D7FBEDB3}" type="slidenum">
              <a:rPr lang="es-E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ES" sz="16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6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sz="160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6809503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4F116-09B9-4097-87A0-26D1332D2F25}" type="slidenum">
              <a:rPr lang="es-ES">
                <a:solidFill>
                  <a:prstClr val="white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72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18491" y="1844824"/>
            <a:ext cx="640871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s-MX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PROTOCOLO Y LOS DOCUMENTOS PROTOCOLARES</a:t>
            </a:r>
            <a:endParaRPr lang="es-MX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                                </a:t>
            </a: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Iván Rosales </a:t>
            </a:r>
            <a:r>
              <a:rPr lang="es-MX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Chipani</a:t>
            </a:r>
            <a:endParaRPr lang="es-MX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MX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cochalaw@yahoo.com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notariosbolivia.com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Cel. 76907646</a:t>
            </a:r>
            <a:endParaRPr lang="es-ES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1991" name="Picture 7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259989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es-ES" sz="2000" dirty="0" smtClean="0">
                <a:solidFill>
                  <a:schemeClr val="folHlink"/>
                </a:solidFill>
                <a:latin typeface="Arial" charset="0"/>
              </a:rPr>
              <a:t>APERTURA </a:t>
            </a:r>
            <a:r>
              <a:rPr lang="es-ES" sz="2000" dirty="0">
                <a:solidFill>
                  <a:schemeClr val="folHlink"/>
                </a:solidFill>
                <a:latin typeface="Arial" charset="0"/>
              </a:rPr>
              <a:t>CIERRE Y CONTINUIDAD.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55300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001713" y="2419623"/>
            <a:ext cx="2087562" cy="9366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ACTA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853085" y="2060848"/>
            <a:ext cx="29511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Apertura se da inicio a protocolo en una gestión.</a:t>
            </a:r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3233738" y="4508648"/>
            <a:ext cx="388937" cy="1944688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449638" y="5084663"/>
            <a:ext cx="5257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deben emitirse de manera continua e ininterrumpida, y en letra clara, sin dejar blancos ni intervalos. 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2944813" y="2276748"/>
            <a:ext cx="792162" cy="3587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944813" y="2995886"/>
            <a:ext cx="792162" cy="1444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665538" y="2995886"/>
            <a:ext cx="28082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Otra de Cierre</a:t>
            </a:r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785813" y="4870350"/>
            <a:ext cx="2303462" cy="1150938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Actos y contratos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en  PROTOCOLO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259632" y="3439377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BO" sz="1600" dirty="0" smtClean="0">
                <a:latin typeface="Arial"/>
                <a:ea typeface="Calibri"/>
                <a:cs typeface="Times New Roman"/>
              </a:rPr>
              <a:t>Art. </a:t>
            </a:r>
            <a:r>
              <a:rPr lang="es-BO" sz="1600" dirty="0">
                <a:latin typeface="Arial"/>
                <a:ea typeface="Calibri"/>
                <a:cs typeface="Times New Roman"/>
              </a:rPr>
              <a:t>46. (AUTORIZACIÓN Y CIERRE DE REGISTRO).- </a:t>
            </a:r>
            <a:r>
              <a:rPr lang="es-BO" sz="1600" dirty="0" smtClean="0">
                <a:latin typeface="Arial"/>
                <a:ea typeface="Calibri"/>
                <a:cs typeface="Times New Roman"/>
              </a:rPr>
              <a:t>Los </a:t>
            </a:r>
            <a:r>
              <a:rPr lang="es-BO" sz="1600" dirty="0">
                <a:latin typeface="Arial"/>
                <a:ea typeface="Calibri"/>
                <a:cs typeface="Times New Roman"/>
              </a:rPr>
              <a:t>registros serán autorizados por la Dirección Departamental al inicio de cada gestión y a la conclusión de la misma. </a:t>
            </a:r>
            <a:r>
              <a:rPr lang="es-BO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(LNP)</a:t>
            </a:r>
            <a:endParaRPr lang="es-BO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34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9843" y="1213932"/>
            <a:ext cx="4537075" cy="684212"/>
          </a:xfrm>
        </p:spPr>
        <p:txBody>
          <a:bodyPr/>
          <a:lstStyle/>
          <a:p>
            <a:pPr algn="l"/>
            <a:r>
              <a:rPr lang="es-ES" sz="2000" dirty="0" smtClean="0">
                <a:solidFill>
                  <a:schemeClr val="folHlink"/>
                </a:solidFill>
                <a:latin typeface="Arial" charset="0"/>
              </a:rPr>
              <a:t>FACTORES </a:t>
            </a:r>
            <a:r>
              <a:rPr lang="es-ES" sz="2000" dirty="0">
                <a:solidFill>
                  <a:schemeClr val="folHlink"/>
                </a:solidFill>
                <a:latin typeface="Arial" charset="0"/>
              </a:rPr>
              <a:t>CUALITARIOS.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54276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323850" y="2618278"/>
            <a:ext cx="2087563" cy="9366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Sanahuja y Soler</a:t>
            </a:r>
          </a:p>
        </p:txBody>
      </p:sp>
      <p:sp>
        <p:nvSpPr>
          <p:cNvPr id="54279" name="Freeform 7"/>
          <p:cNvSpPr>
            <a:spLocks/>
          </p:cNvSpPr>
          <p:nvPr/>
        </p:nvSpPr>
        <p:spPr bwMode="auto">
          <a:xfrm>
            <a:off x="3711575" y="2115040"/>
            <a:ext cx="388938" cy="1655763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644043" y="4069863"/>
            <a:ext cx="4146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Por lo cual posee valor incomparable: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627313" y="2762740"/>
            <a:ext cx="12668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Protocolo</a:t>
            </a:r>
          </a:p>
        </p:txBody>
      </p:sp>
      <p:sp>
        <p:nvSpPr>
          <p:cNvPr id="54285" name="Freeform 13"/>
          <p:cNvSpPr>
            <a:spLocks/>
          </p:cNvSpPr>
          <p:nvPr/>
        </p:nvSpPr>
        <p:spPr bwMode="auto">
          <a:xfrm rot="10800000">
            <a:off x="2268538" y="2042015"/>
            <a:ext cx="388937" cy="1657350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356100" y="2330940"/>
            <a:ext cx="3671888" cy="3333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1) La garantía de perdurabilidad.-</a:t>
            </a: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4368800" y="2788140"/>
            <a:ext cx="3671888" cy="3429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2) La garantía de autenticidad 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368800" y="3250103"/>
            <a:ext cx="3671888" cy="376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3) El medio de publicidad. </a:t>
            </a:r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 rot="16200000">
            <a:off x="5750719" y="1482421"/>
            <a:ext cx="388938" cy="4752975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494935" y="4355051"/>
            <a:ext cx="2444328" cy="1797538"/>
          </a:xfrm>
          <a:prstGeom prst="ellipse">
            <a:avLst/>
          </a:prstGeom>
          <a:solidFill>
            <a:srgbClr val="CCFFFF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Es </a:t>
            </a:r>
            <a:r>
              <a:rPr lang="es-ES" sz="1600" dirty="0" err="1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Nec</a:t>
            </a:r>
            <a:r>
              <a:rPr lang="es-ES" sz="1600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. Perpetuarlos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Actos, hechos y </a:t>
            </a:r>
            <a:r>
              <a:rPr lang="es-ES" sz="1600" dirty="0" err="1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negoc</a:t>
            </a:r>
            <a:r>
              <a:rPr lang="es-ES" sz="1600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.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a través del tiempo</a:t>
            </a:r>
            <a:r>
              <a:rPr lang="es-ES" dirty="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3329709" y="4511799"/>
            <a:ext cx="2514916" cy="1728787"/>
          </a:xfrm>
          <a:prstGeom prst="ellipse">
            <a:avLst/>
          </a:prstGeom>
          <a:solidFill>
            <a:srgbClr val="CCFFFF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Formación y custodia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del protocolo, hace difícil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suplantación de los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instrum</a:t>
            </a: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autorizados.</a:t>
            </a:r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6060649" y="4427059"/>
            <a:ext cx="2664297" cy="1795950"/>
          </a:xfrm>
          <a:prstGeom prst="ellipse">
            <a:avLst/>
          </a:prstGeom>
          <a:solidFill>
            <a:srgbClr val="CCFFFF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Medio/publicidad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fuente de expedición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renovación y reposición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de copias, testimonios, etc.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Comparación y cotejo.</a:t>
            </a: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2124075" y="4382234"/>
            <a:ext cx="2160588" cy="2873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>
            <a:off x="4643438" y="4382234"/>
            <a:ext cx="215900" cy="5032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6372225" y="4453672"/>
            <a:ext cx="1008063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5757862" cy="684213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DOCUMENTOS </a:t>
            </a:r>
            <a:r>
              <a:rPr lang="es-MX" sz="2000" dirty="0">
                <a:solidFill>
                  <a:srgbClr val="FFCC00"/>
                </a:solidFill>
                <a:latin typeface="Arial" charset="0"/>
              </a:rPr>
              <a:t>NOTARIALES</a:t>
            </a:r>
            <a:endParaRPr lang="es-ES" sz="20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DOCUMENTOS NOTARIALES</a:t>
            </a:r>
            <a:endParaRPr lang="es-E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3015" name="Picture 7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635375" y="3284538"/>
            <a:ext cx="511175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“Los documentos notariales son instrumentos públicos. Es notarial todo documento con las formalidades de ley, autorizado por Notario, en ejercicio de sus funciones dentro de los limites de su competencia.”</a:t>
            </a:r>
            <a:endParaRPr lang="es-MX" sz="16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149225" y="3881438"/>
            <a:ext cx="3384550" cy="5762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CARLOS PELOSI</a:t>
            </a:r>
          </a:p>
        </p:txBody>
      </p:sp>
    </p:spTree>
    <p:extLst>
      <p:ext uri="{BB962C8B-B14F-4D97-AF65-F5344CB8AC3E}">
        <p14:creationId xmlns:p14="http://schemas.microsoft.com/office/powerpoint/2010/main" val="30454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DOCUMENTOS </a:t>
            </a:r>
            <a:r>
              <a:rPr lang="es-MX" sz="2000" dirty="0">
                <a:solidFill>
                  <a:srgbClr val="FFCC00"/>
                </a:solidFill>
                <a:latin typeface="Arial" charset="0"/>
              </a:rPr>
              <a:t>NOTARIALES</a:t>
            </a:r>
            <a:endParaRPr lang="es-ES" sz="5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6225"/>
            <a:ext cx="2160588" cy="2016125"/>
          </a:xfrm>
        </p:spPr>
        <p:txBody>
          <a:bodyPr/>
          <a:lstStyle/>
          <a:p>
            <a:pPr algn="l">
              <a:lnSpc>
                <a:spcPct val="140000"/>
              </a:lnSpc>
              <a:spcAft>
                <a:spcPct val="5000"/>
              </a:spcAft>
            </a:pPr>
            <a:r>
              <a:rPr lang="es-ES" sz="1600" dirty="0">
                <a:effectLst/>
                <a:latin typeface="Arial" charset="0"/>
              </a:rPr>
              <a:t>REPRODUCE:</a:t>
            </a:r>
          </a:p>
          <a:p>
            <a:pPr algn="l">
              <a:lnSpc>
                <a:spcPct val="140000"/>
              </a:lnSpc>
              <a:spcAft>
                <a:spcPct val="5000"/>
              </a:spcAft>
            </a:pPr>
            <a:r>
              <a:rPr lang="es-ES" sz="1600" dirty="0">
                <a:effectLst/>
                <a:latin typeface="Arial" charset="0"/>
              </a:rPr>
              <a:t>-Actos</a:t>
            </a:r>
          </a:p>
          <a:p>
            <a:pPr algn="l">
              <a:lnSpc>
                <a:spcPct val="140000"/>
              </a:lnSpc>
              <a:spcAft>
                <a:spcPct val="5000"/>
              </a:spcAft>
            </a:pPr>
            <a:r>
              <a:rPr lang="es-ES" sz="1600" dirty="0">
                <a:effectLst/>
                <a:latin typeface="Arial" charset="0"/>
              </a:rPr>
              <a:t>-Hechos y</a:t>
            </a:r>
          </a:p>
          <a:p>
            <a:pPr algn="l">
              <a:lnSpc>
                <a:spcPct val="140000"/>
              </a:lnSpc>
              <a:spcAft>
                <a:spcPct val="5000"/>
              </a:spcAft>
            </a:pPr>
            <a:r>
              <a:rPr lang="es-ES" sz="1600" dirty="0">
                <a:effectLst/>
                <a:latin typeface="Arial" charset="0"/>
              </a:rPr>
              <a:t>-Negocios jurídicos</a:t>
            </a:r>
            <a:endParaRPr lang="es-MX" sz="1600" dirty="0">
              <a:effectLst/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LA TÉCNICA NOTARIAL</a:t>
            </a:r>
            <a:endParaRPr lang="es-E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76375" y="6021388"/>
            <a:ext cx="64008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124075" y="2611763"/>
            <a:ext cx="2232025" cy="1935162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Representación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material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idónea</a:t>
            </a:r>
            <a:endParaRPr lang="es-MX" b="1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b="1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3559" name="Picture 7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 flipH="1">
            <a:off x="229150" y="3323678"/>
            <a:ext cx="17272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FFFFFF"/>
                </a:solidFill>
                <a:latin typeface="Arial" charset="0"/>
              </a:rPr>
              <a:t>Documento Notarial</a:t>
            </a:r>
            <a:endParaRPr lang="es-MX" sz="1600" b="1" dirty="0" smtClean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158875" y="5008566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085850" y="2489203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590675" y="2489203"/>
            <a:ext cx="4318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1662113" y="3784603"/>
            <a:ext cx="360362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572000" y="5059366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498975" y="2540003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4356100" y="2540003"/>
            <a:ext cx="144463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356100" y="3835403"/>
            <a:ext cx="215900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951662" y="2789975"/>
            <a:ext cx="21240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Para: Crear, </a:t>
            </a:r>
          </a:p>
          <a:p>
            <a:pPr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modificar </a:t>
            </a:r>
          </a:p>
          <a:p>
            <a:pPr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o disolver un</a:t>
            </a:r>
          </a:p>
          <a:p>
            <a:pPr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VINCULO JURIDICO</a:t>
            </a:r>
            <a:endParaRPr lang="es-MX" sz="16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87388" y="4977305"/>
            <a:ext cx="3770312" cy="6985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4445000" y="4905867"/>
            <a:ext cx="380365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987675" y="5507530"/>
            <a:ext cx="316865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Autorizada por un Notario</a:t>
            </a:r>
            <a:endParaRPr lang="es-ES" b="1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021388" y="5072066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948363" y="2552703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6453188" y="2552703"/>
            <a:ext cx="4318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6524625" y="3848103"/>
            <a:ext cx="360363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7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NOTARIALES</a:t>
            </a:r>
            <a:endParaRPr lang="es-E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76375" y="6021388"/>
            <a:ext cx="64008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3559" name="Picture 7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83569" y="2564904"/>
            <a:ext cx="7776864" cy="32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ARTÍCULO 39</a:t>
            </a:r>
            <a:r>
              <a:rPr lang="es-B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. (DOCUMENTOS NOTARIALES).- </a:t>
            </a:r>
            <a:endParaRPr lang="es-B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dirty="0">
                <a:latin typeface="Arial"/>
                <a:ea typeface="Calibri"/>
                <a:cs typeface="Times New Roman"/>
              </a:rPr>
              <a:t>I. Son documentos notariales aquellos que la notaria o el notario elabora, redacta, interviene o autoriza, confiriendo fe a los actos, los hechos y las circunstancias que presencia. Serán otorgados con arreglo a lo dispuesto en la presente Ley. </a:t>
            </a:r>
            <a:endParaRPr lang="es-BO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dirty="0">
                <a:latin typeface="Arial"/>
                <a:ea typeface="Calibri"/>
                <a:cs typeface="Times New Roman"/>
              </a:rPr>
              <a:t>II. Constituye parte del documento notarial el recibir, interpretar, redactar y dar forma legal a las voluntades de los interesados. </a:t>
            </a:r>
            <a:endParaRPr lang="es-BO" dirty="0"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4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Ley del Notariado Plurinacional (LNP)</a:t>
            </a:r>
            <a:endParaRPr lang="es-MX" sz="1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IMPORTANCIA </a:t>
            </a:r>
            <a:r>
              <a:rPr lang="es-MX" sz="2000" dirty="0">
                <a:solidFill>
                  <a:srgbClr val="FFCC00"/>
                </a:solidFill>
                <a:latin typeface="Arial" charset="0"/>
              </a:rPr>
              <a:t>Y EFECTOS</a:t>
            </a:r>
            <a:endParaRPr lang="es-ES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LOS DOCUMENTOS NOTARIALES</a:t>
            </a:r>
            <a:endParaRPr lang="es-E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76375" y="6021388"/>
            <a:ext cx="64008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061" name="Picture 5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059113" y="4080487"/>
            <a:ext cx="224472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</a:rPr>
              <a:t>.</a:t>
            </a: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Importancia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557213" y="2492375"/>
            <a:ext cx="2627312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</a:rPr>
              <a:t>Manifestaciones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</a:rPr>
              <a:t>de Voluntad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3419475" y="2492375"/>
            <a:ext cx="2627313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</a:rPr>
              <a:t>Negocios Jurídicos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6300788" y="2492375"/>
            <a:ext cx="2627312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</a:rPr>
              <a:t>Hechos ciertos</a:t>
            </a:r>
          </a:p>
        </p:txBody>
      </p:sp>
      <p:sp>
        <p:nvSpPr>
          <p:cNvPr id="45067" name="Freeform 11"/>
          <p:cNvSpPr>
            <a:spLocks/>
          </p:cNvSpPr>
          <p:nvPr/>
        </p:nvSpPr>
        <p:spPr bwMode="auto">
          <a:xfrm>
            <a:off x="611188" y="3143862"/>
            <a:ext cx="7777162" cy="792162"/>
          </a:xfrm>
          <a:custGeom>
            <a:avLst/>
            <a:gdLst>
              <a:gd name="T0" fmla="*/ 0 w 4899"/>
              <a:gd name="T1" fmla="*/ 0 h 499"/>
              <a:gd name="T2" fmla="*/ 635 w 4899"/>
              <a:gd name="T3" fmla="*/ 363 h 499"/>
              <a:gd name="T4" fmla="*/ 1996 w 4899"/>
              <a:gd name="T5" fmla="*/ 363 h 499"/>
              <a:gd name="T6" fmla="*/ 2268 w 4899"/>
              <a:gd name="T7" fmla="*/ 499 h 499"/>
              <a:gd name="T8" fmla="*/ 2359 w 4899"/>
              <a:gd name="T9" fmla="*/ 363 h 499"/>
              <a:gd name="T10" fmla="*/ 4309 w 4899"/>
              <a:gd name="T11" fmla="*/ 363 h 499"/>
              <a:gd name="T12" fmla="*/ 4899 w 4899"/>
              <a:gd name="T13" fmla="*/ 91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99" h="499">
                <a:moveTo>
                  <a:pt x="0" y="0"/>
                </a:moveTo>
                <a:cubicBezTo>
                  <a:pt x="151" y="151"/>
                  <a:pt x="302" y="303"/>
                  <a:pt x="635" y="363"/>
                </a:cubicBezTo>
                <a:cubicBezTo>
                  <a:pt x="968" y="423"/>
                  <a:pt x="1724" y="340"/>
                  <a:pt x="1996" y="363"/>
                </a:cubicBezTo>
                <a:cubicBezTo>
                  <a:pt x="2268" y="386"/>
                  <a:pt x="2208" y="499"/>
                  <a:pt x="2268" y="499"/>
                </a:cubicBezTo>
                <a:cubicBezTo>
                  <a:pt x="2328" y="499"/>
                  <a:pt x="2019" y="386"/>
                  <a:pt x="2359" y="363"/>
                </a:cubicBezTo>
                <a:cubicBezTo>
                  <a:pt x="2699" y="340"/>
                  <a:pt x="3886" y="408"/>
                  <a:pt x="4309" y="363"/>
                </a:cubicBezTo>
                <a:cubicBezTo>
                  <a:pt x="4732" y="318"/>
                  <a:pt x="4801" y="136"/>
                  <a:pt x="4899" y="9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534988" y="4161696"/>
            <a:ext cx="2232025" cy="1935163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por los requisitos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 a las que están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sometidos por ley</a:t>
            </a:r>
            <a:endParaRPr lang="es-MX" b="1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b="1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6207125" y="4234721"/>
            <a:ext cx="2232025" cy="1935163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por el rol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preponderante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 que despliegan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 como prueba</a:t>
            </a:r>
            <a:endParaRPr lang="es-ES" b="1" dirty="0" smtClean="0">
              <a:solidFill>
                <a:srgbClr val="000514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2627313" y="4583724"/>
            <a:ext cx="1368425" cy="720725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572000" y="4583724"/>
            <a:ext cx="1800225" cy="576263"/>
          </a:xfrm>
          <a:prstGeom prst="line">
            <a:avLst/>
          </a:prstGeom>
          <a:noFill/>
          <a:ln w="57150">
            <a:solidFill>
              <a:srgbClr val="99CC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3276600" y="3143862"/>
            <a:ext cx="295275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notariales</a:t>
            </a:r>
            <a:endParaRPr lang="es-ES" b="1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0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6553200" cy="684212"/>
          </a:xfrm>
        </p:spPr>
        <p:txBody>
          <a:bodyPr/>
          <a:lstStyle/>
          <a:p>
            <a:pPr algn="l"/>
            <a:r>
              <a:rPr lang="es-MX" sz="1800" dirty="0" smtClean="0">
                <a:solidFill>
                  <a:srgbClr val="FFCC00"/>
                </a:solidFill>
                <a:latin typeface="Arial" charset="0"/>
              </a:rPr>
              <a:t>CLASIFICACION </a:t>
            </a:r>
            <a:r>
              <a:rPr lang="es-MX" sz="1800" dirty="0">
                <a:solidFill>
                  <a:srgbClr val="FFCC00"/>
                </a:solidFill>
                <a:latin typeface="Arial" charset="0"/>
              </a:rPr>
              <a:t>DE DOCUMENTOS NOTARIALES</a:t>
            </a:r>
            <a:endParaRPr lang="es-ES" sz="1800" dirty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TÉCNICA NOTARIAL</a:t>
            </a:r>
            <a:endParaRPr lang="es-ES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476375" y="6021388"/>
            <a:ext cx="64008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9157" name="Picture 5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1494" y="3140968"/>
            <a:ext cx="2627312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Clasificación genérica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922712" y="2393764"/>
            <a:ext cx="3313113" cy="1009650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</a:rPr>
              <a:t>Doc. protocolares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2987675" y="2864061"/>
            <a:ext cx="1368301" cy="3595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932585" y="3488746"/>
            <a:ext cx="3313112" cy="1081087"/>
          </a:xfrm>
          <a:prstGeom prst="ellipse">
            <a:avLst/>
          </a:prstGeom>
          <a:gradFill rotWithShape="1">
            <a:gsLst>
              <a:gs pos="0">
                <a:srgbClr val="99CC00">
                  <a:gamma/>
                  <a:shade val="46275"/>
                  <a:invGamma/>
                </a:srgbClr>
              </a:gs>
              <a:gs pos="100000">
                <a:srgbClr val="99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514"/>
                </a:solidFill>
                <a:latin typeface="Arial" charset="0"/>
              </a:rPr>
              <a:t>Doc. </a:t>
            </a:r>
            <a:r>
              <a:rPr lang="es-ES" sz="1600" b="1" dirty="0" err="1" smtClean="0">
                <a:solidFill>
                  <a:srgbClr val="000514"/>
                </a:solidFill>
                <a:latin typeface="Arial" charset="0"/>
              </a:rPr>
              <a:t>Extraprotocolares</a:t>
            </a:r>
            <a:endParaRPr lang="es-ES" sz="1600" b="1" dirty="0" smtClean="0">
              <a:solidFill>
                <a:srgbClr val="000514"/>
              </a:solidFill>
              <a:latin typeface="Arial" charset="0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987675" y="3381590"/>
            <a:ext cx="1223963" cy="6477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BO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99592" y="4869160"/>
            <a:ext cx="7344816" cy="135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ARTÍCULO 40. </a:t>
            </a:r>
            <a:r>
              <a:rPr lang="es-BO" sz="1600" dirty="0">
                <a:latin typeface="Arial"/>
                <a:ea typeface="Calibri"/>
                <a:cs typeface="Times New Roman"/>
              </a:rPr>
              <a:t>(CLASES DE DOCUMENTOS NOTARIALES</a:t>
            </a:r>
            <a:r>
              <a:rPr lang="es-BO" sz="1600" dirty="0" smtClean="0">
                <a:latin typeface="Arial"/>
                <a:ea typeface="Calibri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sz="1600" dirty="0" smtClean="0">
                <a:latin typeface="Arial"/>
                <a:ea typeface="Calibri"/>
                <a:cs typeface="Times New Roman"/>
              </a:rPr>
              <a:t>Los </a:t>
            </a:r>
            <a:r>
              <a:rPr lang="es-BO" sz="1600" dirty="0">
                <a:latin typeface="Arial"/>
                <a:ea typeface="Calibri"/>
                <a:cs typeface="Times New Roman"/>
              </a:rPr>
              <a:t>documentos notariales se clasifican en protocolares y extra-protocolares. Tendrán carácter de documentos públicos con independencia del medio en que se extiendan, sea papel o soporte electrónico. </a:t>
            </a:r>
            <a:r>
              <a:rPr lang="es-BO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(LNP.)</a:t>
            </a:r>
            <a:endParaRPr lang="es-BO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80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692275" y="3140968"/>
            <a:ext cx="590406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</a:t>
            </a:r>
            <a:r>
              <a:rPr lang="es-MX" sz="2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2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1991" name="Picture 7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29543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DEFINICION.-</a:t>
            </a:r>
            <a:r>
              <a:rPr lang="es-MX" sz="5400" dirty="0" smtClean="0"/>
              <a:t> </a:t>
            </a:r>
            <a:endParaRPr lang="es-ES" sz="54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938" y="2101730"/>
            <a:ext cx="5113337" cy="792163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spcAft>
                <a:spcPct val="5000"/>
              </a:spcAft>
            </a:pPr>
            <a:r>
              <a:rPr lang="es-ES" sz="1600" dirty="0" smtClean="0">
                <a:effectLst/>
                <a:latin typeface="Arial" charset="0"/>
              </a:rPr>
              <a:t>Son todos aquellos guardados y conservados en un protocolo. </a:t>
            </a:r>
            <a:endParaRPr lang="es-MX" sz="1600" dirty="0" smtClean="0">
              <a:effectLst/>
              <a:latin typeface="Arial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</a:t>
            </a:r>
            <a:r>
              <a:rPr lang="es-MX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1991" name="Picture 7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492500" y="3038355"/>
            <a:ext cx="52578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Son la colección cronológica de las matrices, debidamente foliadas y autorizadas por el Notario, que reúnen las condiciones necesarias para revestir calidad de instrumento notarial. </a:t>
            </a: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z="1600" dirty="0" smtClean="0">
              <a:solidFill>
                <a:srgbClr val="FFFFFF"/>
              </a:solidFill>
              <a:latin typeface="Arial" charset="0"/>
            </a:endParaRP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Asimismo, se admiten las copias de documentos habilitantes que se incorporan como anexos necesarios a la matriz notarial.</a:t>
            </a:r>
            <a:endParaRPr lang="es-MX" sz="16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539750" y="3038355"/>
            <a:ext cx="2447925" cy="1655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>
                <a:solidFill>
                  <a:srgbClr val="000514"/>
                </a:solidFill>
                <a:latin typeface="Arial" charset="0"/>
              </a:rPr>
              <a:t>Los  DOCUMENTOS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>
                <a:solidFill>
                  <a:srgbClr val="000514"/>
                </a:solidFill>
                <a:latin typeface="Arial" charset="0"/>
              </a:rPr>
              <a:t>PROTOCOLARES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1556096" y="5877272"/>
            <a:ext cx="6985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Los documentos protocolares son en realidad las escrituras constitutivas.</a:t>
            </a:r>
            <a:endParaRPr lang="es-MX" sz="16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16 Forma libre"/>
          <p:cNvSpPr/>
          <p:nvPr/>
        </p:nvSpPr>
        <p:spPr bwMode="auto">
          <a:xfrm>
            <a:off x="1631319" y="5068051"/>
            <a:ext cx="7500958" cy="594575"/>
          </a:xfrm>
          <a:custGeom>
            <a:avLst/>
            <a:gdLst>
              <a:gd name="connsiteX0" fmla="*/ 199623 w 5306095"/>
              <a:gd name="connsiteY0" fmla="*/ 0 h 594575"/>
              <a:gd name="connsiteX1" fmla="*/ 315532 w 5306095"/>
              <a:gd name="connsiteY1" fmla="*/ 450760 h 594575"/>
              <a:gd name="connsiteX2" fmla="*/ 2092817 w 5306095"/>
              <a:gd name="connsiteY2" fmla="*/ 360608 h 594575"/>
              <a:gd name="connsiteX3" fmla="*/ 2401910 w 5306095"/>
              <a:gd name="connsiteY3" fmla="*/ 592428 h 594575"/>
              <a:gd name="connsiteX4" fmla="*/ 2569335 w 5306095"/>
              <a:gd name="connsiteY4" fmla="*/ 347729 h 594575"/>
              <a:gd name="connsiteX5" fmla="*/ 4887532 w 5306095"/>
              <a:gd name="connsiteY5" fmla="*/ 437881 h 594575"/>
              <a:gd name="connsiteX6" fmla="*/ 5080716 w 5306095"/>
              <a:gd name="connsiteY6" fmla="*/ 25757 h 594575"/>
              <a:gd name="connsiteX7" fmla="*/ 5080716 w 5306095"/>
              <a:gd name="connsiteY7" fmla="*/ 25757 h 594575"/>
              <a:gd name="connsiteX8" fmla="*/ 5067837 w 5306095"/>
              <a:gd name="connsiteY8" fmla="*/ 25757 h 59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095" h="594575">
                <a:moveTo>
                  <a:pt x="199623" y="0"/>
                </a:moveTo>
                <a:cubicBezTo>
                  <a:pt x="99811" y="195329"/>
                  <a:pt x="0" y="390659"/>
                  <a:pt x="315532" y="450760"/>
                </a:cubicBezTo>
                <a:cubicBezTo>
                  <a:pt x="631064" y="510861"/>
                  <a:pt x="1745087" y="336997"/>
                  <a:pt x="2092817" y="360608"/>
                </a:cubicBezTo>
                <a:cubicBezTo>
                  <a:pt x="2440547" y="384219"/>
                  <a:pt x="2322490" y="594575"/>
                  <a:pt x="2401910" y="592428"/>
                </a:cubicBezTo>
                <a:cubicBezTo>
                  <a:pt x="2481330" y="590282"/>
                  <a:pt x="2155065" y="373487"/>
                  <a:pt x="2569335" y="347729"/>
                </a:cubicBezTo>
                <a:cubicBezTo>
                  <a:pt x="2983605" y="321971"/>
                  <a:pt x="4468969" y="491543"/>
                  <a:pt x="4887532" y="437881"/>
                </a:cubicBezTo>
                <a:cubicBezTo>
                  <a:pt x="5306095" y="384219"/>
                  <a:pt x="5080716" y="25757"/>
                  <a:pt x="5080716" y="25757"/>
                </a:cubicBezTo>
                <a:lnTo>
                  <a:pt x="5080716" y="25757"/>
                </a:lnTo>
                <a:lnTo>
                  <a:pt x="5067837" y="25757"/>
                </a:lnTo>
              </a:path>
            </a:pathLst>
          </a:cu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556792"/>
            <a:ext cx="5757862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Ley del notariado Plurinacional (LNP)</a:t>
            </a:r>
            <a:endParaRPr lang="es-ES" sz="5400" dirty="0" smtClean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DOCUMENTOS </a:t>
            </a:r>
            <a:r>
              <a:rPr lang="es-MX" sz="1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1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9396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042988" y="2852936"/>
            <a:ext cx="7294562" cy="302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ARTÍCULO 44. </a:t>
            </a:r>
            <a:r>
              <a:rPr lang="es-BO" dirty="0">
                <a:latin typeface="Arial"/>
                <a:ea typeface="Calibri"/>
                <a:cs typeface="Times New Roman"/>
              </a:rPr>
              <a:t>(DOCUMENTOS PROTOCOLARES).- </a:t>
            </a:r>
            <a:endParaRPr lang="es-BO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s-BO" dirty="0" smtClean="0">
                <a:latin typeface="Arial"/>
                <a:ea typeface="Calibri"/>
                <a:cs typeface="Times New Roman"/>
              </a:rPr>
              <a:t>Los </a:t>
            </a:r>
            <a:r>
              <a:rPr lang="es-BO" dirty="0">
                <a:latin typeface="Arial"/>
                <a:ea typeface="Calibri"/>
                <a:cs typeface="Times New Roman"/>
              </a:rPr>
              <a:t>documentos protocolares son las escrituras originales o matrices de los actos, hechos y negocios jurídicos, compilados y archivados en un protocolo. </a:t>
            </a:r>
            <a:endParaRPr lang="es-BO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2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chemeClr val="folHlink"/>
                </a:solidFill>
                <a:latin typeface="Arial" charset="0"/>
              </a:rPr>
              <a:t>EVOLUCIÓN</a:t>
            </a:r>
            <a:r>
              <a:rPr lang="es-MX" sz="5400" dirty="0" smtClean="0"/>
              <a:t> </a:t>
            </a:r>
            <a:endParaRPr lang="es-ES" sz="5400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835150" y="2420938"/>
            <a:ext cx="554355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El protocolo, supone una larga evolución hasta llegar a lo que es éste documento.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827088" y="3221038"/>
            <a:ext cx="2447925" cy="2079625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mtClean="0">
              <a:solidFill>
                <a:srgbClr val="000514"/>
              </a:solidFill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EN ORIGEN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Notario ponía nota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en dorso de pergamino,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entregando el documento,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sin que nada quedara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para si.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60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41991" name="Picture 7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835275" y="5465763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762250" y="2946400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3267075" y="2946400"/>
            <a:ext cx="4318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3338513" y="4241800"/>
            <a:ext cx="360362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787900" y="5516563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714875" y="2997200"/>
            <a:ext cx="50482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4572000" y="2997200"/>
            <a:ext cx="144463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4572000" y="4292600"/>
            <a:ext cx="215900" cy="12239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5076825" y="3149600"/>
            <a:ext cx="2447925" cy="2079625"/>
          </a:xfrm>
          <a:prstGeom prst="ellipse">
            <a:avLst/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1600" smtClean="0">
              <a:solidFill>
                <a:srgbClr val="000514"/>
              </a:solidFill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16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POST.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Contrato escrito por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Notario en pergamino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de su propiedad que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retenía en su poder. Hoy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día constituiría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la minuta</a:t>
            </a:r>
            <a:endParaRPr lang="es-MX" sz="1600" smtClean="0">
              <a:solidFill>
                <a:srgbClr val="000514"/>
              </a:solidFill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60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1116013" y="5661025"/>
            <a:ext cx="5975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(En la mayoría de legislaciones ha ido desapareciendo la minuta)</a:t>
            </a:r>
          </a:p>
        </p:txBody>
      </p:sp>
    </p:spTree>
    <p:extLst>
      <p:ext uri="{BB962C8B-B14F-4D97-AF65-F5344CB8AC3E}">
        <p14:creationId xmlns:p14="http://schemas.microsoft.com/office/powerpoint/2010/main" val="15196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LAS  ESCRITURAS.-</a:t>
            </a:r>
            <a:r>
              <a:rPr lang="es-MX" sz="5400" dirty="0" smtClean="0"/>
              <a:t> </a:t>
            </a:r>
            <a:endParaRPr lang="es-ES" sz="5400" dirty="0" smtClean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DOCUMENTOS </a:t>
            </a:r>
            <a:r>
              <a:rPr lang="es-MX" sz="1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1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9396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95288" y="2708275"/>
            <a:ext cx="3095625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srgbClr val="000514"/>
                </a:solidFill>
                <a:latin typeface="Arial" charset="0"/>
              </a:rPr>
              <a:t>PEREZ FERNANDEZ</a:t>
            </a:r>
            <a:endParaRPr lang="es-ES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708400" y="2565400"/>
            <a:ext cx="51117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“Es el documento original asentado en el protocolo por medio del cual se hace constar un acto jurídico, que lleva la firma y sello del Notario”.</a:t>
            </a:r>
            <a:endParaRPr lang="es-MX" sz="16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042988" y="4437063"/>
            <a:ext cx="72945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La función de la escritura pública, certificada por el Notario, es crear o recoger formalmente un negocio jurídico o expresar una declaración de voluntad, capaz de crear, modificar o extinguir derechos subjetivos de las partes interesadas.</a:t>
            </a:r>
            <a:endParaRPr lang="es-MX" sz="160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DOCUMENTOS </a:t>
            </a:r>
            <a:r>
              <a:rPr lang="es-MX" sz="16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1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9396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057796" y="1844824"/>
            <a:ext cx="7294562" cy="338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2400"/>
              </a:lnSpc>
            </a:pPr>
            <a:r>
              <a:rPr lang="es-BO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(LNP)</a:t>
            </a:r>
            <a:r>
              <a:rPr lang="es-BO" dirty="0">
                <a:latin typeface="Arial" pitchFamily="34" charset="0"/>
                <a:cs typeface="Arial" pitchFamily="34" charset="0"/>
              </a:rPr>
              <a:t> </a:t>
            </a:r>
            <a:endParaRPr lang="es-BO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endParaRPr lang="es-BO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es-BO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ARTÍCULO </a:t>
            </a:r>
            <a:r>
              <a:rPr lang="es-BO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52. </a:t>
            </a:r>
            <a:r>
              <a:rPr lang="es-BO" dirty="0">
                <a:latin typeface="Arial" pitchFamily="34" charset="0"/>
                <a:cs typeface="Arial" pitchFamily="34" charset="0"/>
              </a:rPr>
              <a:t>(DOCUMENTO MATRIZ O ESCRITURA PÚBLICA).- </a:t>
            </a:r>
            <a:endParaRPr lang="es-BO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endParaRPr lang="es-BO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400"/>
              </a:lnSpc>
            </a:pPr>
            <a:r>
              <a:rPr lang="es-BO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BO" dirty="0">
                <a:latin typeface="Arial" pitchFamily="34" charset="0"/>
                <a:cs typeface="Arial" pitchFamily="34" charset="0"/>
              </a:rPr>
              <a:t>. La escritura pública es el documento matriz notarial incorporado al protocolo, referente a actos y contratos establecidos en la Ley, el cual refleja la creación, modificación o extinción de derechos u obligaciones existentes. </a:t>
            </a:r>
            <a:endParaRPr lang="es-BO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400"/>
              </a:lnSpc>
            </a:pPr>
            <a:endParaRPr lang="es-BO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2400"/>
              </a:lnSpc>
            </a:pPr>
            <a:r>
              <a:rPr lang="es-BO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es-BO" dirty="0">
                <a:latin typeface="Arial" pitchFamily="34" charset="0"/>
                <a:cs typeface="Arial" pitchFamily="34" charset="0"/>
              </a:rPr>
              <a:t>. Las escrituras públicas antes de ser autorizadas serán leídas íntegramente a las o los interesados o por otros medios que garanticen su pleno conocimiento de acuerdo a reglamentación</a:t>
            </a:r>
            <a:r>
              <a:rPr lang="es-BO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2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7055" y="1331914"/>
            <a:ext cx="5757862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MX" sz="2000" dirty="0" smtClean="0">
                <a:solidFill>
                  <a:srgbClr val="FFCC00"/>
                </a:solidFill>
                <a:latin typeface="Arial" charset="0"/>
              </a:rPr>
              <a:t>SUS PARTES.-</a:t>
            </a:r>
            <a:r>
              <a:rPr lang="es-MX" sz="5400" dirty="0" smtClean="0"/>
              <a:t> </a:t>
            </a:r>
            <a:endParaRPr lang="es-ES" sz="5400" dirty="0" smtClean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</a:t>
            </a:r>
            <a:r>
              <a:rPr lang="es-MX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20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1444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145105" y="1955475"/>
            <a:ext cx="3455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1).- Encabezamiento</a:t>
            </a:r>
          </a:p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2).- Cuerpo y fondo</a:t>
            </a:r>
          </a:p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3).- Pie o conclusión.</a:t>
            </a:r>
            <a:endParaRPr lang="es-MX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467544" y="2124076"/>
            <a:ext cx="3600400" cy="123291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 dirty="0" smtClean="0">
                <a:solidFill>
                  <a:srgbClr val="000514"/>
                </a:solidFill>
                <a:latin typeface="Arial" charset="0"/>
              </a:rPr>
              <a:t>Ley del Notariado Plurinacional</a:t>
            </a:r>
            <a:endParaRPr lang="es-ES" b="1" dirty="0">
              <a:solidFill>
                <a:srgbClr val="000514"/>
              </a:solidFill>
              <a:latin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259630" y="4509120"/>
            <a:ext cx="69119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BO" sz="1600" dirty="0">
                <a:latin typeface="Arial" pitchFamily="34" charset="0"/>
                <a:cs typeface="Arial" pitchFamily="34" charset="0"/>
              </a:rPr>
              <a:t>ARTÍCULO 53. (PARTES DE LA ESCRITURA PÚBLICA</a:t>
            </a:r>
            <a:r>
              <a:rPr lang="es-BO" sz="1600" dirty="0" smtClean="0">
                <a:latin typeface="Arial" pitchFamily="34" charset="0"/>
                <a:cs typeface="Arial" pitchFamily="34" charset="0"/>
              </a:rPr>
              <a:t>).-. </a:t>
            </a:r>
            <a:endParaRPr lang="es-BO" sz="1600" dirty="0">
              <a:latin typeface="Arial" pitchFamily="34" charset="0"/>
              <a:cs typeface="Arial" pitchFamily="34" charset="0"/>
            </a:endParaRPr>
          </a:p>
          <a:p>
            <a:r>
              <a:rPr lang="es-BO" sz="1600" dirty="0">
                <a:latin typeface="Arial" pitchFamily="34" charset="0"/>
                <a:cs typeface="Arial" pitchFamily="34" charset="0"/>
              </a:rPr>
              <a:t>ARTÍCULO 54. (ENCABEZAMIENTO DE LA ESCRITURA PÚBLICA).- </a:t>
            </a:r>
            <a:r>
              <a:rPr lang="es-BO" sz="1600" dirty="0" smtClean="0">
                <a:latin typeface="Arial" pitchFamily="34" charset="0"/>
                <a:cs typeface="Arial" pitchFamily="34" charset="0"/>
              </a:rPr>
              <a:t>ARTÍCULO </a:t>
            </a:r>
            <a:r>
              <a:rPr lang="es-BO" sz="1600" dirty="0">
                <a:latin typeface="Arial" pitchFamily="34" charset="0"/>
                <a:cs typeface="Arial" pitchFamily="34" charset="0"/>
              </a:rPr>
              <a:t>55. (CUERPO DE LA ESCRITURA PÚBLICA).- </a:t>
            </a:r>
            <a:endParaRPr lang="es-BO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s-BO" sz="1600" dirty="0" smtClean="0">
                <a:latin typeface="Arial" pitchFamily="34" charset="0"/>
                <a:cs typeface="Arial" pitchFamily="34" charset="0"/>
              </a:rPr>
              <a:t>ARTÍCULO </a:t>
            </a:r>
            <a:r>
              <a:rPr lang="es-BO" sz="1600" dirty="0">
                <a:latin typeface="Arial" pitchFamily="34" charset="0"/>
                <a:cs typeface="Arial" pitchFamily="34" charset="0"/>
              </a:rPr>
              <a:t>56. (CONCLUSIÓN DE LA ESCRITURA PÚBLICA</a:t>
            </a:r>
            <a:r>
              <a:rPr lang="es-BO" sz="1600" dirty="0" smtClean="0">
                <a:latin typeface="Arial" pitchFamily="34" charset="0"/>
                <a:cs typeface="Arial" pitchFamily="34" charset="0"/>
              </a:rPr>
              <a:t>).-</a:t>
            </a:r>
            <a:endParaRPr lang="es-ES" sz="16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75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000" dirty="0" smtClean="0">
                <a:solidFill>
                  <a:srgbClr val="FFCC00"/>
                </a:solidFill>
                <a:latin typeface="Arial" charset="0"/>
              </a:rPr>
              <a:t>IMPORTANCIA DE LA ESCRITURA</a:t>
            </a:r>
            <a:r>
              <a:rPr lang="es-ES" sz="5400" dirty="0" smtClean="0">
                <a:solidFill>
                  <a:srgbClr val="FFCC00"/>
                </a:solidFill>
                <a:latin typeface="Arial" charset="0"/>
              </a:rPr>
              <a:t> 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</a:t>
            </a:r>
            <a:r>
              <a:rPr lang="es-MX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20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2468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116013" y="2205038"/>
            <a:ext cx="61198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ct val="120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s-ES" sz="1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 todos los </a:t>
            </a:r>
            <a:r>
              <a:rPr lang="es-ES" sz="16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</a:t>
            </a:r>
            <a:r>
              <a:rPr lang="es-ES" sz="1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públicos notariales, el más importante es la </a:t>
            </a:r>
            <a:r>
              <a:rPr lang="es-ES" sz="16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ESCRITURA PÚBLICA</a:t>
            </a:r>
            <a:r>
              <a:rPr lang="es-ES" sz="1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Es tan importante que algunos tratadistas consideran que la función notarial se concreta al otorgamiento de la escritura pública.</a:t>
            </a:r>
            <a:endParaRPr lang="es-MX" sz="1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250825" y="4581525"/>
            <a:ext cx="2447925" cy="9366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>
                <a:solidFill>
                  <a:srgbClr val="000514"/>
                </a:solidFill>
                <a:latin typeface="Arial" charset="0"/>
              </a:rPr>
              <a:t>La Escritura 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>
                <a:solidFill>
                  <a:srgbClr val="000514"/>
                </a:solidFill>
                <a:latin typeface="Arial" charset="0"/>
              </a:rPr>
              <a:t>importante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843213" y="3546475"/>
            <a:ext cx="604996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a).- Es la causa y origen de demás actos de función notarial. 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b).- Constituye prueba pre- constituida y privilegiada.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c).- Da forma a los actos jurídicos.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d).- Dota o produce actos jurídicos (crea derechos).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e).- Produce fe sobre fechas, hechos, identidad y capacidad de los otorgantes y comparecientes; da fe sobre ausencia de vicio y consentimiento y sobre la declaración de las partes.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f).- Tiene valor jurídico.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g).- El valor legal o jurídico de la escritura está en rel. con el fondo y forma del act. Jur.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srgbClr val="FFFFFF"/>
                </a:solidFill>
                <a:latin typeface="Arial" charset="0"/>
              </a:rPr>
              <a:t>h).- La importancia se manifiesta tamb. en que cierto act. jur. para tener valor deben otorgarse de acuerdo a esta formalidad.</a:t>
            </a:r>
            <a:r>
              <a:rPr lang="es-ES" sz="1500" smtClean="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7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6192837" cy="684212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000" dirty="0" smtClean="0">
                <a:solidFill>
                  <a:srgbClr val="FFCC00"/>
                </a:solidFill>
                <a:latin typeface="Arial" charset="0"/>
              </a:rPr>
              <a:t>ESCRITURA EN NUESTRA LEGISLACIÓN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DOCUMENTOS </a:t>
            </a:r>
            <a:r>
              <a:rPr lang="es-MX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PROTOCOLARES</a:t>
            </a:r>
            <a:endParaRPr lang="es-ES" sz="20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3492" name="Picture 4" descr="not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547813" y="2205038"/>
            <a:ext cx="69119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FFFFFF"/>
                </a:solidFill>
                <a:latin typeface="Arial" charset="0"/>
              </a:rPr>
              <a:t>CÓDIGO CIVIL</a:t>
            </a: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.-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z="1600" dirty="0" smtClean="0">
              <a:solidFill>
                <a:srgbClr val="FFFFFF"/>
              </a:solidFill>
              <a:latin typeface="Arial" charset="0"/>
            </a:endParaRP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Art. 1287.- (CONCEPTO).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Art. 1288.- (CONVERSIÓN).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Art. 1289.- (FUERZA PROBATORIA).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Art. 1294.- (DOCUMENTOS CELEBRADOS EN EL EXTRANJERO).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Art. 1295.- (DOC.  PERSONAS Q/ NO SABEN O NO PUEDEN FIRMAR).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err="1" smtClean="0">
                <a:solidFill>
                  <a:srgbClr val="FFFFFF"/>
                </a:solidFill>
                <a:latin typeface="Arial" charset="0"/>
              </a:rPr>
              <a:t>Conc</a:t>
            </a: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. Art 80 Reglamento a la LNP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z="15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619250" y="4581525"/>
            <a:ext cx="5616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b="1" dirty="0" smtClean="0">
                <a:solidFill>
                  <a:srgbClr val="FFFFFF"/>
                </a:solidFill>
                <a:latin typeface="Arial" charset="0"/>
              </a:rPr>
              <a:t>LEY DE NOTARIADO PLURINACIONAL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z="1600" dirty="0" smtClean="0">
              <a:solidFill>
                <a:srgbClr val="FFFFFF"/>
              </a:solidFill>
              <a:latin typeface="Arial" charset="0"/>
            </a:endParaRP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1600" dirty="0" smtClean="0">
                <a:solidFill>
                  <a:srgbClr val="FFFFFF"/>
                </a:solidFill>
                <a:latin typeface="Arial" charset="0"/>
              </a:rPr>
              <a:t>Artículos del 44 al 59</a:t>
            </a:r>
          </a:p>
          <a:p>
            <a:pPr algn="just" fontAlgn="base">
              <a:lnSpc>
                <a:spcPct val="85000"/>
              </a:lnSpc>
              <a:spcBef>
                <a:spcPct val="20000"/>
              </a:spcBef>
              <a:spcAft>
                <a:spcPct val="500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sz="1500" dirty="0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5" grpId="0"/>
      <p:bldP spid="6349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" charset="0"/>
              </a:rPr>
              <a:t>8.1.- </a:t>
            </a:r>
            <a:r>
              <a:rPr lang="es-MX" sz="2000" b="1" dirty="0" smtClean="0">
                <a:solidFill>
                  <a:schemeClr val="bg1"/>
                </a:solidFill>
                <a:latin typeface="Arial" charset="0"/>
              </a:rPr>
              <a:t>CONCEPTUALIZACION.-</a:t>
            </a:r>
            <a:r>
              <a:rPr lang="es-MX" sz="5400" b="1" dirty="0" smtClean="0">
                <a:solidFill>
                  <a:schemeClr val="bg1"/>
                </a:solidFill>
              </a:rPr>
              <a:t> </a:t>
            </a:r>
            <a:endParaRPr lang="es-ES" sz="5400" b="1" dirty="0" smtClean="0">
              <a:solidFill>
                <a:schemeClr val="bg1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929188" y="4214813"/>
            <a:ext cx="3889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ts val="3200"/>
              </a:lnSpc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Origen, voluntad de Herederos a muerte de </a:t>
            </a:r>
            <a:r>
              <a:rPr lang="es-ES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cujus</a:t>
            </a:r>
            <a:endParaRPr lang="es-E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s-ES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" name="18 Forma libre"/>
          <p:cNvSpPr/>
          <p:nvPr/>
        </p:nvSpPr>
        <p:spPr>
          <a:xfrm>
            <a:off x="4254492" y="2628892"/>
            <a:ext cx="428628" cy="1214446"/>
          </a:xfrm>
          <a:custGeom>
            <a:avLst/>
            <a:gdLst>
              <a:gd name="connsiteX0" fmla="*/ 0 w 673100"/>
              <a:gd name="connsiteY0" fmla="*/ 137583 h 2916766"/>
              <a:gd name="connsiteX1" fmla="*/ 393700 w 673100"/>
              <a:gd name="connsiteY1" fmla="*/ 188383 h 2916766"/>
              <a:gd name="connsiteX2" fmla="*/ 330200 w 673100"/>
              <a:gd name="connsiteY2" fmla="*/ 1267883 h 2916766"/>
              <a:gd name="connsiteX3" fmla="*/ 660400 w 673100"/>
              <a:gd name="connsiteY3" fmla="*/ 1521883 h 2916766"/>
              <a:gd name="connsiteX4" fmla="*/ 406400 w 673100"/>
              <a:gd name="connsiteY4" fmla="*/ 1636183 h 2916766"/>
              <a:gd name="connsiteX5" fmla="*/ 508000 w 673100"/>
              <a:gd name="connsiteY5" fmla="*/ 2728383 h 2916766"/>
              <a:gd name="connsiteX6" fmla="*/ 50800 w 673100"/>
              <a:gd name="connsiteY6" fmla="*/ 2766483 h 2916766"/>
              <a:gd name="connsiteX7" fmla="*/ 50800 w 673100"/>
              <a:gd name="connsiteY7" fmla="*/ 2766483 h 2916766"/>
              <a:gd name="connsiteX8" fmla="*/ 50800 w 673100"/>
              <a:gd name="connsiteY8" fmla="*/ 2766483 h 291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00" h="2916766">
                <a:moveTo>
                  <a:pt x="0" y="137583"/>
                </a:moveTo>
                <a:cubicBezTo>
                  <a:pt x="169333" y="68791"/>
                  <a:pt x="338667" y="0"/>
                  <a:pt x="393700" y="188383"/>
                </a:cubicBezTo>
                <a:cubicBezTo>
                  <a:pt x="448733" y="376766"/>
                  <a:pt x="285750" y="1045633"/>
                  <a:pt x="330200" y="1267883"/>
                </a:cubicBezTo>
                <a:cubicBezTo>
                  <a:pt x="374650" y="1490133"/>
                  <a:pt x="647700" y="1460500"/>
                  <a:pt x="660400" y="1521883"/>
                </a:cubicBezTo>
                <a:cubicBezTo>
                  <a:pt x="673100" y="1583266"/>
                  <a:pt x="431800" y="1435100"/>
                  <a:pt x="406400" y="1636183"/>
                </a:cubicBezTo>
                <a:cubicBezTo>
                  <a:pt x="381000" y="1837266"/>
                  <a:pt x="567267" y="2540000"/>
                  <a:pt x="508000" y="2728383"/>
                </a:cubicBezTo>
                <a:cubicBezTo>
                  <a:pt x="448733" y="2916766"/>
                  <a:pt x="50800" y="2766483"/>
                  <a:pt x="50800" y="2766483"/>
                </a:cubicBezTo>
                <a:lnTo>
                  <a:pt x="50800" y="2766483"/>
                </a:lnTo>
                <a:lnTo>
                  <a:pt x="50800" y="2766483"/>
                </a:lnTo>
              </a:path>
            </a:pathLst>
          </a:custGeom>
          <a:ln w="50800"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 dirty="0">
              <a:solidFill>
                <a:prstClr val="white"/>
              </a:solidFill>
            </a:endParaRPr>
          </a:p>
        </p:txBody>
      </p:sp>
      <p:pic>
        <p:nvPicPr>
          <p:cNvPr id="20" name="19 Imagen" descr="derecho_01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57188"/>
            <a:ext cx="1728788" cy="1857375"/>
          </a:xfrm>
          <a:prstGeom prst="rect">
            <a:avLst/>
          </a:prstGeom>
          <a:effectLst>
            <a:outerShdw blurRad="165100" dist="215900" dir="7620000" algn="ctr" rotWithShape="0">
              <a:srgbClr val="000000">
                <a:alpha val="66000"/>
              </a:srgbClr>
            </a:outerShdw>
          </a:effectLst>
        </p:spPr>
      </p:pic>
      <p:sp>
        <p:nvSpPr>
          <p:cNvPr id="8" name="7 Rectángulo redondeado"/>
          <p:cNvSpPr/>
          <p:nvPr/>
        </p:nvSpPr>
        <p:spPr>
          <a:xfrm>
            <a:off x="825500" y="2986082"/>
            <a:ext cx="3357586" cy="857256"/>
          </a:xfrm>
          <a:prstGeom prst="roundRect">
            <a:avLst/>
          </a:prstGeom>
          <a:gradFill>
            <a:gsLst>
              <a:gs pos="0">
                <a:srgbClr val="1C8629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SUCESION TESTAMENTARIA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(Con Testamento)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968344" y="4700594"/>
            <a:ext cx="3357586" cy="857256"/>
          </a:xfrm>
          <a:prstGeom prst="roundRect">
            <a:avLst/>
          </a:prstGeom>
          <a:gradFill>
            <a:gsLst>
              <a:gs pos="0">
                <a:srgbClr val="1C8629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SUCESION ABINTESTATO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(Sin Testamento)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4929188" y="3000375"/>
            <a:ext cx="42148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ts val="3200"/>
              </a:lnSpc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Origen, voluntad de la de </a:t>
            </a:r>
            <a:r>
              <a:rPr lang="es-ES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cujus</a:t>
            </a:r>
            <a:endParaRPr lang="es-E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s-ES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4325930" y="4200528"/>
            <a:ext cx="428628" cy="1214446"/>
          </a:xfrm>
          <a:custGeom>
            <a:avLst/>
            <a:gdLst>
              <a:gd name="connsiteX0" fmla="*/ 0 w 673100"/>
              <a:gd name="connsiteY0" fmla="*/ 137583 h 2916766"/>
              <a:gd name="connsiteX1" fmla="*/ 393700 w 673100"/>
              <a:gd name="connsiteY1" fmla="*/ 188383 h 2916766"/>
              <a:gd name="connsiteX2" fmla="*/ 330200 w 673100"/>
              <a:gd name="connsiteY2" fmla="*/ 1267883 h 2916766"/>
              <a:gd name="connsiteX3" fmla="*/ 660400 w 673100"/>
              <a:gd name="connsiteY3" fmla="*/ 1521883 h 2916766"/>
              <a:gd name="connsiteX4" fmla="*/ 406400 w 673100"/>
              <a:gd name="connsiteY4" fmla="*/ 1636183 h 2916766"/>
              <a:gd name="connsiteX5" fmla="*/ 508000 w 673100"/>
              <a:gd name="connsiteY5" fmla="*/ 2728383 h 2916766"/>
              <a:gd name="connsiteX6" fmla="*/ 50800 w 673100"/>
              <a:gd name="connsiteY6" fmla="*/ 2766483 h 2916766"/>
              <a:gd name="connsiteX7" fmla="*/ 50800 w 673100"/>
              <a:gd name="connsiteY7" fmla="*/ 2766483 h 2916766"/>
              <a:gd name="connsiteX8" fmla="*/ 50800 w 673100"/>
              <a:gd name="connsiteY8" fmla="*/ 2766483 h 291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00" h="2916766">
                <a:moveTo>
                  <a:pt x="0" y="137583"/>
                </a:moveTo>
                <a:cubicBezTo>
                  <a:pt x="169333" y="68791"/>
                  <a:pt x="338667" y="0"/>
                  <a:pt x="393700" y="188383"/>
                </a:cubicBezTo>
                <a:cubicBezTo>
                  <a:pt x="448733" y="376766"/>
                  <a:pt x="285750" y="1045633"/>
                  <a:pt x="330200" y="1267883"/>
                </a:cubicBezTo>
                <a:cubicBezTo>
                  <a:pt x="374650" y="1490133"/>
                  <a:pt x="647700" y="1460500"/>
                  <a:pt x="660400" y="1521883"/>
                </a:cubicBezTo>
                <a:cubicBezTo>
                  <a:pt x="673100" y="1583266"/>
                  <a:pt x="431800" y="1435100"/>
                  <a:pt x="406400" y="1636183"/>
                </a:cubicBezTo>
                <a:cubicBezTo>
                  <a:pt x="381000" y="1837266"/>
                  <a:pt x="567267" y="2540000"/>
                  <a:pt x="508000" y="2728383"/>
                </a:cubicBezTo>
                <a:cubicBezTo>
                  <a:pt x="448733" y="2916766"/>
                  <a:pt x="50800" y="2766483"/>
                  <a:pt x="50800" y="2766483"/>
                </a:cubicBezTo>
                <a:lnTo>
                  <a:pt x="50800" y="2766483"/>
                </a:lnTo>
                <a:lnTo>
                  <a:pt x="50800" y="2766483"/>
                </a:lnTo>
              </a:path>
            </a:pathLst>
          </a:custGeom>
          <a:ln w="50800"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8.1.- </a:t>
            </a:r>
            <a:r>
              <a:rPr lang="es-MX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EL TESTAMENTO.-</a:t>
            </a:r>
            <a:r>
              <a:rPr lang="es-MX" sz="5400" dirty="0" smtClean="0"/>
              <a:t> </a:t>
            </a:r>
            <a:endParaRPr lang="es-ES" sz="5400" dirty="0" smtClean="0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357563" y="2857500"/>
            <a:ext cx="52578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ts val="3200"/>
              </a:lnSpc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Acto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voluntario, unipersonal</a:t>
            </a: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personalísimo, solemne y revocable</a:t>
            </a: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que contiene la declaración </a:t>
            </a:r>
            <a:r>
              <a:rPr lang="es-E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dispositiva  </a:t>
            </a:r>
            <a:r>
              <a: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 los bienes y otras cuestiones, para que tenga efecto después de la muerte </a:t>
            </a: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s-ES" sz="16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428596" y="2786058"/>
            <a:ext cx="2447925" cy="1655762"/>
          </a:xfrm>
          <a:prstGeom prst="ellipse">
            <a:avLst/>
          </a:prstGeom>
          <a:gradFill>
            <a:gsLst>
              <a:gs pos="0">
                <a:srgbClr val="1C8629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srgbClr val="1F497D"/>
                </a:solidFill>
                <a:latin typeface="Arial" charset="0"/>
              </a:rPr>
              <a:t>TESTAMENTO</a:t>
            </a:r>
          </a:p>
        </p:txBody>
      </p:sp>
      <p:sp>
        <p:nvSpPr>
          <p:cNvPr id="19" name="18 Forma libre"/>
          <p:cNvSpPr/>
          <p:nvPr/>
        </p:nvSpPr>
        <p:spPr>
          <a:xfrm>
            <a:off x="2643174" y="2285992"/>
            <a:ext cx="673100" cy="2916766"/>
          </a:xfrm>
          <a:custGeom>
            <a:avLst/>
            <a:gdLst>
              <a:gd name="connsiteX0" fmla="*/ 0 w 673100"/>
              <a:gd name="connsiteY0" fmla="*/ 137583 h 2916766"/>
              <a:gd name="connsiteX1" fmla="*/ 393700 w 673100"/>
              <a:gd name="connsiteY1" fmla="*/ 188383 h 2916766"/>
              <a:gd name="connsiteX2" fmla="*/ 330200 w 673100"/>
              <a:gd name="connsiteY2" fmla="*/ 1267883 h 2916766"/>
              <a:gd name="connsiteX3" fmla="*/ 660400 w 673100"/>
              <a:gd name="connsiteY3" fmla="*/ 1521883 h 2916766"/>
              <a:gd name="connsiteX4" fmla="*/ 406400 w 673100"/>
              <a:gd name="connsiteY4" fmla="*/ 1636183 h 2916766"/>
              <a:gd name="connsiteX5" fmla="*/ 508000 w 673100"/>
              <a:gd name="connsiteY5" fmla="*/ 2728383 h 2916766"/>
              <a:gd name="connsiteX6" fmla="*/ 50800 w 673100"/>
              <a:gd name="connsiteY6" fmla="*/ 2766483 h 2916766"/>
              <a:gd name="connsiteX7" fmla="*/ 50800 w 673100"/>
              <a:gd name="connsiteY7" fmla="*/ 2766483 h 2916766"/>
              <a:gd name="connsiteX8" fmla="*/ 50800 w 673100"/>
              <a:gd name="connsiteY8" fmla="*/ 2766483 h 291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00" h="2916766">
                <a:moveTo>
                  <a:pt x="0" y="137583"/>
                </a:moveTo>
                <a:cubicBezTo>
                  <a:pt x="169333" y="68791"/>
                  <a:pt x="338667" y="0"/>
                  <a:pt x="393700" y="188383"/>
                </a:cubicBezTo>
                <a:cubicBezTo>
                  <a:pt x="448733" y="376766"/>
                  <a:pt x="285750" y="1045633"/>
                  <a:pt x="330200" y="1267883"/>
                </a:cubicBezTo>
                <a:cubicBezTo>
                  <a:pt x="374650" y="1490133"/>
                  <a:pt x="647700" y="1460500"/>
                  <a:pt x="660400" y="1521883"/>
                </a:cubicBezTo>
                <a:cubicBezTo>
                  <a:pt x="673100" y="1583266"/>
                  <a:pt x="431800" y="1435100"/>
                  <a:pt x="406400" y="1636183"/>
                </a:cubicBezTo>
                <a:cubicBezTo>
                  <a:pt x="381000" y="1837266"/>
                  <a:pt x="567267" y="2540000"/>
                  <a:pt x="508000" y="2728383"/>
                </a:cubicBezTo>
                <a:cubicBezTo>
                  <a:pt x="448733" y="2916766"/>
                  <a:pt x="50800" y="2766483"/>
                  <a:pt x="50800" y="2766483"/>
                </a:cubicBezTo>
                <a:lnTo>
                  <a:pt x="50800" y="2766483"/>
                </a:lnTo>
                <a:lnTo>
                  <a:pt x="50800" y="2766483"/>
                </a:lnTo>
              </a:path>
            </a:pathLst>
          </a:custGeom>
          <a:ln w="50800"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36674" y="357188"/>
            <a:ext cx="5400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" name="19 Imagen" descr="derecho_01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63" y="357188"/>
            <a:ext cx="1785937" cy="1917700"/>
          </a:xfrm>
          <a:prstGeom prst="rect">
            <a:avLst/>
          </a:prstGeom>
          <a:effectLst>
            <a:outerShdw blurRad="165100" dist="215900" dir="7620000" algn="ctr" rotWithShape="0">
              <a:srgbClr val="000000">
                <a:alpha val="6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79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 redondeado"/>
          <p:cNvSpPr/>
          <p:nvPr/>
        </p:nvSpPr>
        <p:spPr>
          <a:xfrm>
            <a:off x="3286116" y="2357430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 smtClean="0">
                <a:solidFill>
                  <a:prstClr val="black"/>
                </a:solidFill>
              </a:rPr>
              <a:t>UNIPERSONAL</a:t>
            </a:r>
            <a:endParaRPr lang="es-ES" sz="1600" b="1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" charset="0"/>
              </a:rPr>
              <a:t>8.1.- </a:t>
            </a:r>
            <a:r>
              <a:rPr lang="es-MX" sz="2000" b="1" dirty="0" smtClean="0">
                <a:solidFill>
                  <a:schemeClr val="bg1"/>
                </a:solidFill>
                <a:latin typeface="Arial" charset="0"/>
              </a:rPr>
              <a:t>CONCEPTUALIZACION.-</a:t>
            </a:r>
            <a:r>
              <a:rPr lang="es-MX" sz="5400" b="1" dirty="0" smtClean="0">
                <a:solidFill>
                  <a:schemeClr val="bg1"/>
                </a:solidFill>
              </a:rPr>
              <a:t> </a:t>
            </a:r>
            <a:endParaRPr lang="es-ES" sz="5400" b="1" dirty="0" smtClean="0">
              <a:solidFill>
                <a:schemeClr val="bg1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0000FF"/>
                </a:solidFill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428596" y="3000372"/>
            <a:ext cx="2447925" cy="2084390"/>
          </a:xfrm>
          <a:prstGeom prst="ellipse">
            <a:avLst/>
          </a:prstGeom>
          <a:gradFill>
            <a:gsLst>
              <a:gs pos="0">
                <a:srgbClr val="1C8629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292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  <a:latin typeface="Arial" charset="0"/>
              </a:rPr>
              <a:t>TESTAMENTO: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  <a:latin typeface="Arial" charset="0"/>
              </a:rPr>
              <a:t>ACTO JURIDICO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3143240" y="4071942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UNILATERAL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3214678" y="4643446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SOLEMNE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3167054" y="5214950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</a:rPr>
              <a:t>REVOCABLE</a:t>
            </a:r>
          </a:p>
        </p:txBody>
      </p: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6286500" y="3201988"/>
            <a:ext cx="262731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None/>
            </a:pPr>
            <a:r>
              <a:rPr lang="es-ES" sz="1600" smtClean="0">
                <a:solidFill>
                  <a:prstClr val="white"/>
                </a:solidFill>
                <a:latin typeface="Arial" charset="0"/>
              </a:rPr>
              <a:t>Dar a conocer voluntad de su autor, p/ después de su muerte, dentro limites que señala ley, tanto punto de vista extra patrimonial como económico</a:t>
            </a:r>
            <a:endParaRPr lang="es-MX" sz="1600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4" name="23 Forma libre"/>
          <p:cNvSpPr/>
          <p:nvPr/>
        </p:nvSpPr>
        <p:spPr>
          <a:xfrm>
            <a:off x="5089532" y="2500306"/>
            <a:ext cx="673100" cy="3362856"/>
          </a:xfrm>
          <a:custGeom>
            <a:avLst/>
            <a:gdLst>
              <a:gd name="connsiteX0" fmla="*/ 0 w 673100"/>
              <a:gd name="connsiteY0" fmla="*/ 137583 h 2916766"/>
              <a:gd name="connsiteX1" fmla="*/ 393700 w 673100"/>
              <a:gd name="connsiteY1" fmla="*/ 188383 h 2916766"/>
              <a:gd name="connsiteX2" fmla="*/ 330200 w 673100"/>
              <a:gd name="connsiteY2" fmla="*/ 1267883 h 2916766"/>
              <a:gd name="connsiteX3" fmla="*/ 660400 w 673100"/>
              <a:gd name="connsiteY3" fmla="*/ 1521883 h 2916766"/>
              <a:gd name="connsiteX4" fmla="*/ 406400 w 673100"/>
              <a:gd name="connsiteY4" fmla="*/ 1636183 h 2916766"/>
              <a:gd name="connsiteX5" fmla="*/ 508000 w 673100"/>
              <a:gd name="connsiteY5" fmla="*/ 2728383 h 2916766"/>
              <a:gd name="connsiteX6" fmla="*/ 50800 w 673100"/>
              <a:gd name="connsiteY6" fmla="*/ 2766483 h 2916766"/>
              <a:gd name="connsiteX7" fmla="*/ 50800 w 673100"/>
              <a:gd name="connsiteY7" fmla="*/ 2766483 h 2916766"/>
              <a:gd name="connsiteX8" fmla="*/ 50800 w 673100"/>
              <a:gd name="connsiteY8" fmla="*/ 2766483 h 291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100" h="2916766">
                <a:moveTo>
                  <a:pt x="0" y="137583"/>
                </a:moveTo>
                <a:cubicBezTo>
                  <a:pt x="169333" y="68791"/>
                  <a:pt x="338667" y="0"/>
                  <a:pt x="393700" y="188383"/>
                </a:cubicBezTo>
                <a:cubicBezTo>
                  <a:pt x="448733" y="376766"/>
                  <a:pt x="285750" y="1045633"/>
                  <a:pt x="330200" y="1267883"/>
                </a:cubicBezTo>
                <a:cubicBezTo>
                  <a:pt x="374650" y="1490133"/>
                  <a:pt x="647700" y="1460500"/>
                  <a:pt x="660400" y="1521883"/>
                </a:cubicBezTo>
                <a:cubicBezTo>
                  <a:pt x="673100" y="1583266"/>
                  <a:pt x="431800" y="1435100"/>
                  <a:pt x="406400" y="1636183"/>
                </a:cubicBezTo>
                <a:cubicBezTo>
                  <a:pt x="381000" y="1837266"/>
                  <a:pt x="567267" y="2540000"/>
                  <a:pt x="508000" y="2728383"/>
                </a:cubicBezTo>
                <a:cubicBezTo>
                  <a:pt x="448733" y="2916766"/>
                  <a:pt x="50800" y="2766483"/>
                  <a:pt x="50800" y="2766483"/>
                </a:cubicBezTo>
                <a:lnTo>
                  <a:pt x="50800" y="2766483"/>
                </a:lnTo>
                <a:lnTo>
                  <a:pt x="50800" y="2766483"/>
                </a:lnTo>
              </a:path>
            </a:pathLst>
          </a:custGeom>
          <a:ln w="50800"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5095082" y="4036219"/>
            <a:ext cx="1928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fontAlgn="base">
              <a:lnSpc>
                <a:spcPts val="3200"/>
              </a:lnSpc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 B J E T O</a:t>
            </a:r>
          </a:p>
          <a:p>
            <a:pPr algn="just" fontAlgn="base">
              <a:lnSpc>
                <a:spcPct val="110000"/>
              </a:lnSpc>
              <a:spcBef>
                <a:spcPct val="20000"/>
              </a:spcBef>
              <a:spcAft>
                <a:spcPct val="500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s-ES" sz="1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25 Forma libre"/>
          <p:cNvSpPr/>
          <p:nvPr/>
        </p:nvSpPr>
        <p:spPr>
          <a:xfrm>
            <a:off x="2374900" y="3071810"/>
            <a:ext cx="1121833" cy="494773"/>
          </a:xfrm>
          <a:custGeom>
            <a:avLst/>
            <a:gdLst>
              <a:gd name="connsiteX0" fmla="*/ 0 w 1121833"/>
              <a:gd name="connsiteY0" fmla="*/ 171450 h 245533"/>
              <a:gd name="connsiteX1" fmla="*/ 584200 w 1121833"/>
              <a:gd name="connsiteY1" fmla="*/ 6350 h 245533"/>
              <a:gd name="connsiteX2" fmla="*/ 1041400 w 1121833"/>
              <a:gd name="connsiteY2" fmla="*/ 209550 h 245533"/>
              <a:gd name="connsiteX3" fmla="*/ 1066800 w 1121833"/>
              <a:gd name="connsiteY3" fmla="*/ 222250 h 245533"/>
              <a:gd name="connsiteX4" fmla="*/ 1066800 w 1121833"/>
              <a:gd name="connsiteY4" fmla="*/ 22225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833" h="245533">
                <a:moveTo>
                  <a:pt x="0" y="171450"/>
                </a:moveTo>
                <a:cubicBezTo>
                  <a:pt x="205317" y="85725"/>
                  <a:pt x="410634" y="0"/>
                  <a:pt x="584200" y="6350"/>
                </a:cubicBezTo>
                <a:cubicBezTo>
                  <a:pt x="757766" y="12700"/>
                  <a:pt x="960967" y="173567"/>
                  <a:pt x="1041400" y="209550"/>
                </a:cubicBezTo>
                <a:cubicBezTo>
                  <a:pt x="1121833" y="245533"/>
                  <a:pt x="1066800" y="222250"/>
                  <a:pt x="1066800" y="222250"/>
                </a:cubicBezTo>
                <a:lnTo>
                  <a:pt x="1066800" y="222250"/>
                </a:lnTo>
              </a:path>
            </a:pathLst>
          </a:custGeom>
          <a:gradFill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79375">
            <a:solidFill>
              <a:srgbClr val="1C8629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00FF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27" name="26 Triángulo isósceles"/>
          <p:cNvSpPr/>
          <p:nvPr/>
        </p:nvSpPr>
        <p:spPr>
          <a:xfrm rot="8042525">
            <a:off x="3312449" y="3434734"/>
            <a:ext cx="299666" cy="200340"/>
          </a:xfrm>
          <a:prstGeom prst="triangle">
            <a:avLst/>
          </a:prstGeom>
          <a:solidFill>
            <a:srgbClr val="1C8629"/>
          </a:solidFill>
          <a:scene3d>
            <a:camera prst="orthographicFront"/>
            <a:lightRig rig="threePt" dir="t"/>
          </a:scene3d>
          <a:sp3d prstMaterial="soft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28" name="27 Forma libre"/>
          <p:cNvSpPr/>
          <p:nvPr/>
        </p:nvSpPr>
        <p:spPr>
          <a:xfrm rot="1184409" flipV="1">
            <a:off x="2071670" y="4857760"/>
            <a:ext cx="1428760" cy="500066"/>
          </a:xfrm>
          <a:custGeom>
            <a:avLst/>
            <a:gdLst>
              <a:gd name="connsiteX0" fmla="*/ 0 w 1121833"/>
              <a:gd name="connsiteY0" fmla="*/ 171450 h 245533"/>
              <a:gd name="connsiteX1" fmla="*/ 584200 w 1121833"/>
              <a:gd name="connsiteY1" fmla="*/ 6350 h 245533"/>
              <a:gd name="connsiteX2" fmla="*/ 1041400 w 1121833"/>
              <a:gd name="connsiteY2" fmla="*/ 209550 h 245533"/>
              <a:gd name="connsiteX3" fmla="*/ 1066800 w 1121833"/>
              <a:gd name="connsiteY3" fmla="*/ 222250 h 245533"/>
              <a:gd name="connsiteX4" fmla="*/ 1066800 w 1121833"/>
              <a:gd name="connsiteY4" fmla="*/ 22225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833" h="245533">
                <a:moveTo>
                  <a:pt x="0" y="171450"/>
                </a:moveTo>
                <a:cubicBezTo>
                  <a:pt x="205317" y="85725"/>
                  <a:pt x="410634" y="0"/>
                  <a:pt x="584200" y="6350"/>
                </a:cubicBezTo>
                <a:cubicBezTo>
                  <a:pt x="757766" y="12700"/>
                  <a:pt x="960967" y="173567"/>
                  <a:pt x="1041400" y="209550"/>
                </a:cubicBezTo>
                <a:cubicBezTo>
                  <a:pt x="1121833" y="245533"/>
                  <a:pt x="1066800" y="222250"/>
                  <a:pt x="1066800" y="222250"/>
                </a:cubicBezTo>
                <a:lnTo>
                  <a:pt x="1066800" y="222250"/>
                </a:lnTo>
              </a:path>
            </a:pathLst>
          </a:custGeom>
          <a:gradFill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79375">
            <a:solidFill>
              <a:srgbClr val="1C8629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00FF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29" name="28 Triángulo isósceles"/>
          <p:cNvSpPr/>
          <p:nvPr/>
        </p:nvSpPr>
        <p:spPr>
          <a:xfrm rot="5731074" flipH="1">
            <a:off x="3316906" y="5036505"/>
            <a:ext cx="369887" cy="254201"/>
          </a:xfrm>
          <a:prstGeom prst="triangle">
            <a:avLst/>
          </a:prstGeom>
          <a:solidFill>
            <a:srgbClr val="1C8629"/>
          </a:solidFill>
          <a:scene3d>
            <a:camera prst="orthographicFront"/>
            <a:lightRig rig="threePt" dir="t"/>
          </a:scene3d>
          <a:sp3d prstMaterial="soft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30" name="29 Forma libre"/>
          <p:cNvSpPr/>
          <p:nvPr/>
        </p:nvSpPr>
        <p:spPr>
          <a:xfrm>
            <a:off x="2428860" y="4214818"/>
            <a:ext cx="1121833" cy="137583"/>
          </a:xfrm>
          <a:custGeom>
            <a:avLst/>
            <a:gdLst>
              <a:gd name="connsiteX0" fmla="*/ 0 w 1121833"/>
              <a:gd name="connsiteY0" fmla="*/ 171450 h 245533"/>
              <a:gd name="connsiteX1" fmla="*/ 584200 w 1121833"/>
              <a:gd name="connsiteY1" fmla="*/ 6350 h 245533"/>
              <a:gd name="connsiteX2" fmla="*/ 1041400 w 1121833"/>
              <a:gd name="connsiteY2" fmla="*/ 209550 h 245533"/>
              <a:gd name="connsiteX3" fmla="*/ 1066800 w 1121833"/>
              <a:gd name="connsiteY3" fmla="*/ 222250 h 245533"/>
              <a:gd name="connsiteX4" fmla="*/ 1066800 w 1121833"/>
              <a:gd name="connsiteY4" fmla="*/ 22225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833" h="245533">
                <a:moveTo>
                  <a:pt x="0" y="171450"/>
                </a:moveTo>
                <a:cubicBezTo>
                  <a:pt x="205317" y="85725"/>
                  <a:pt x="410634" y="0"/>
                  <a:pt x="584200" y="6350"/>
                </a:cubicBezTo>
                <a:cubicBezTo>
                  <a:pt x="757766" y="12700"/>
                  <a:pt x="960967" y="173567"/>
                  <a:pt x="1041400" y="209550"/>
                </a:cubicBezTo>
                <a:cubicBezTo>
                  <a:pt x="1121833" y="245533"/>
                  <a:pt x="1066800" y="222250"/>
                  <a:pt x="1066800" y="222250"/>
                </a:cubicBezTo>
                <a:lnTo>
                  <a:pt x="1066800" y="222250"/>
                </a:lnTo>
              </a:path>
            </a:pathLst>
          </a:custGeom>
          <a:gradFill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79375">
            <a:solidFill>
              <a:srgbClr val="1C8629"/>
            </a:solidFill>
          </a:ln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00FF00"/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31" name="30 Triángulo isósceles"/>
          <p:cNvSpPr/>
          <p:nvPr/>
        </p:nvSpPr>
        <p:spPr>
          <a:xfrm rot="5731301">
            <a:off x="3510853" y="4234013"/>
            <a:ext cx="328038" cy="318799"/>
          </a:xfrm>
          <a:prstGeom prst="triangle">
            <a:avLst/>
          </a:prstGeom>
          <a:solidFill>
            <a:srgbClr val="1C8629"/>
          </a:solidFill>
          <a:scene3d>
            <a:camera prst="orthographicFront"/>
            <a:lightRig rig="threePt" dir="t"/>
          </a:scene3d>
          <a:sp3d prstMaterial="softEdge"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214678" y="2928934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 smtClean="0">
                <a:solidFill>
                  <a:prstClr val="black"/>
                </a:solidFill>
              </a:rPr>
              <a:t>VOLUNTARIO</a:t>
            </a:r>
            <a:endParaRPr lang="es-ES" sz="1600" b="1" dirty="0">
              <a:solidFill>
                <a:prstClr val="black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214678" y="3500438"/>
            <a:ext cx="2243154" cy="500066"/>
          </a:xfrm>
          <a:prstGeom prst="roundRect">
            <a:avLst/>
          </a:prstGeom>
          <a:gradFill flip="none" rotWithShape="1">
            <a:gsLst>
              <a:gs pos="0">
                <a:srgbClr val="1C862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 smtClean="0">
                <a:solidFill>
                  <a:prstClr val="black"/>
                </a:solidFill>
              </a:rPr>
              <a:t>PERSONALISIMO</a:t>
            </a:r>
            <a:endParaRPr lang="es-ES" sz="1600" b="1" dirty="0">
              <a:solidFill>
                <a:prstClr val="black"/>
              </a:solidFill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836674" y="357188"/>
            <a:ext cx="5400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" name="19 Imagen" descr="derecho_01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38" y="428625"/>
            <a:ext cx="1714500" cy="1841500"/>
          </a:xfrm>
          <a:prstGeom prst="rect">
            <a:avLst/>
          </a:prstGeom>
          <a:effectLst>
            <a:outerShdw blurRad="165100" dist="215900" dir="7620000" algn="ctr" rotWithShape="0">
              <a:srgbClr val="000000">
                <a:alpha val="6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49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" charset="0"/>
              </a:rPr>
              <a:t>8.1.- </a:t>
            </a:r>
            <a:r>
              <a:rPr lang="es-MX" sz="2000" b="1" dirty="0" smtClean="0">
                <a:solidFill>
                  <a:schemeClr val="bg1"/>
                </a:solidFill>
                <a:latin typeface="Arial" charset="0"/>
              </a:rPr>
              <a:t>CARACTERISTICAS ESCENCIALES.-</a:t>
            </a:r>
            <a:r>
              <a:rPr lang="es-MX" sz="5400" b="1" dirty="0" smtClean="0">
                <a:solidFill>
                  <a:schemeClr val="bg1"/>
                </a:solidFill>
              </a:rPr>
              <a:t> </a:t>
            </a:r>
            <a:endParaRPr lang="es-ES" sz="5400" b="1" dirty="0" smtClean="0">
              <a:solidFill>
                <a:schemeClr val="bg1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0000FF"/>
                </a:solidFill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428596" y="3071810"/>
            <a:ext cx="2447925" cy="1655762"/>
          </a:xfrm>
          <a:prstGeom prst="ellipse">
            <a:avLst/>
          </a:prstGeom>
          <a:gradFill>
            <a:gsLst>
              <a:gs pos="0">
                <a:srgbClr val="1C8629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292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TopUp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b="1" dirty="0">
                <a:solidFill>
                  <a:prstClr val="black"/>
                </a:solidFill>
                <a:latin typeface="Arial" charset="0"/>
              </a:rPr>
              <a:t>ACTO JURIDICO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3071802" y="2928934"/>
            <a:ext cx="5143536" cy="642942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600" dirty="0">
                <a:solidFill>
                  <a:prstClr val="black"/>
                </a:solidFill>
              </a:rPr>
              <a:t>UNILATERAL, PERSONALISIMO, SOLEMNE, REVOCABLE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2714612" y="4643446"/>
            <a:ext cx="5857916" cy="71438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dirty="0">
                <a:solidFill>
                  <a:prstClr val="black"/>
                </a:solidFill>
              </a:rPr>
              <a:t>Acto de disposición patrimonial, u otros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dirty="0">
                <a:solidFill>
                  <a:prstClr val="black"/>
                </a:solidFill>
              </a:rPr>
              <a:t>y produce efectos a muerte de testador</a:t>
            </a:r>
          </a:p>
        </p:txBody>
      </p:sp>
      <p:sp>
        <p:nvSpPr>
          <p:cNvPr id="16" name="15 Flecha curvada hacia la izquierda"/>
          <p:cNvSpPr/>
          <p:nvPr/>
        </p:nvSpPr>
        <p:spPr>
          <a:xfrm rot="14149355">
            <a:off x="2320925" y="2138363"/>
            <a:ext cx="860425" cy="1520825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 rot="2546881">
            <a:off x="1785938" y="4143375"/>
            <a:ext cx="1500187" cy="857250"/>
          </a:xfrm>
          <a:prstGeom prst="curvedUpArrow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836674" y="357188"/>
            <a:ext cx="5400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" name="19 Imagen" descr="derecho_01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357188"/>
            <a:ext cx="1662113" cy="1785937"/>
          </a:xfrm>
          <a:prstGeom prst="rect">
            <a:avLst/>
          </a:prstGeom>
          <a:effectLst>
            <a:outerShdw blurRad="165100" dist="215900" dir="7620000" algn="ctr" rotWithShape="0">
              <a:srgbClr val="000000">
                <a:alpha val="6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91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214438"/>
            <a:ext cx="4816475" cy="6842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Arial" charset="0"/>
              </a:rPr>
              <a:t>8.4.- </a:t>
            </a:r>
            <a:r>
              <a:rPr lang="es-MX" sz="2000" b="1" dirty="0" smtClean="0">
                <a:solidFill>
                  <a:schemeClr val="bg1"/>
                </a:solidFill>
                <a:latin typeface="Arial" charset="0"/>
              </a:rPr>
              <a:t>CLASES DE TESTAMENTOS.-</a:t>
            </a:r>
            <a:r>
              <a:rPr lang="es-MX" sz="5400" b="1" dirty="0" smtClean="0">
                <a:solidFill>
                  <a:schemeClr val="bg1"/>
                </a:solidFill>
              </a:rPr>
              <a:t> </a:t>
            </a:r>
            <a:endParaRPr lang="es-ES" sz="5400" b="1" dirty="0" smtClean="0">
              <a:solidFill>
                <a:schemeClr val="bg1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0000FF"/>
                </a:solidFill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4500562" y="1928802"/>
            <a:ext cx="3143272" cy="6429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prstClr val="black"/>
                </a:solidFill>
              </a:rPr>
              <a:t>TESTAM. ABIERTO</a:t>
            </a:r>
          </a:p>
        </p:txBody>
      </p:sp>
      <p:sp>
        <p:nvSpPr>
          <p:cNvPr id="11" name="10 Cilindro"/>
          <p:cNvSpPr/>
          <p:nvPr/>
        </p:nvSpPr>
        <p:spPr>
          <a:xfrm>
            <a:off x="571500" y="4357688"/>
            <a:ext cx="2857500" cy="1714500"/>
          </a:xfrm>
          <a:prstGeom prst="can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177800" dist="215900" dir="8100000" algn="tr" rotWithShape="0">
              <a:prstClr val="black">
                <a:alpha val="5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</a:rPr>
              <a:t>ESPECIALES</a:t>
            </a:r>
          </a:p>
        </p:txBody>
      </p:sp>
      <p:sp>
        <p:nvSpPr>
          <p:cNvPr id="16" name="15 Flecha curvada hacia la izquierda"/>
          <p:cNvSpPr/>
          <p:nvPr/>
        </p:nvSpPr>
        <p:spPr>
          <a:xfrm rot="14146321">
            <a:off x="3332957" y="1299369"/>
            <a:ext cx="808037" cy="2193925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500562" y="2714620"/>
            <a:ext cx="3143272" cy="64294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prstClr val="black"/>
                </a:solidFill>
              </a:rPr>
              <a:t>TESTAM. CERRADO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4500562" y="3992566"/>
            <a:ext cx="3714776" cy="571504"/>
          </a:xfrm>
          <a:prstGeom prst="roundRect">
            <a:avLst/>
          </a:prstGeom>
          <a:solidFill>
            <a:srgbClr val="1C862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en caso de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RIESGO GRAVE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5000628" y="4640270"/>
            <a:ext cx="3714776" cy="571504"/>
          </a:xfrm>
          <a:prstGeom prst="roundRect">
            <a:avLst/>
          </a:prstGeom>
          <a:solidFill>
            <a:srgbClr val="1C862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A bordo de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NAVE O AERONAVE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4735514" y="5135574"/>
            <a:ext cx="3714776" cy="571504"/>
          </a:xfrm>
          <a:prstGeom prst="roundRect">
            <a:avLst/>
          </a:prstGeom>
          <a:solidFill>
            <a:srgbClr val="1C862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En acción de</a:t>
            </a:r>
          </a:p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GUERRA o PRISIONERO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4462462" y="5597540"/>
            <a:ext cx="3714776" cy="571504"/>
          </a:xfrm>
          <a:prstGeom prst="roundRect">
            <a:avLst/>
          </a:prstGeom>
          <a:solidFill>
            <a:srgbClr val="1C862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OLOGRAFO</a:t>
            </a:r>
          </a:p>
        </p:txBody>
      </p:sp>
      <p:sp>
        <p:nvSpPr>
          <p:cNvPr id="28" name="27 Rectángulo redondeado"/>
          <p:cNvSpPr/>
          <p:nvPr/>
        </p:nvSpPr>
        <p:spPr>
          <a:xfrm>
            <a:off x="3929058" y="5929330"/>
            <a:ext cx="3714776" cy="571504"/>
          </a:xfrm>
          <a:prstGeom prst="roundRect">
            <a:avLst/>
          </a:prstGeom>
          <a:solidFill>
            <a:srgbClr val="1C862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9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 CAMPESINO</a:t>
            </a:r>
          </a:p>
        </p:txBody>
      </p:sp>
      <p:sp>
        <p:nvSpPr>
          <p:cNvPr id="18" name="17 Flecha curvada hacia arriba"/>
          <p:cNvSpPr/>
          <p:nvPr/>
        </p:nvSpPr>
        <p:spPr>
          <a:xfrm rot="21396913">
            <a:off x="2916238" y="3057525"/>
            <a:ext cx="2263775" cy="857250"/>
          </a:xfrm>
          <a:prstGeom prst="curvedUpArrow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600">
              <a:solidFill>
                <a:prstClr val="white"/>
              </a:solidFill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3357554" y="4000504"/>
            <a:ext cx="1928826" cy="857256"/>
          </a:xfrm>
          <a:prstGeom prst="straightConnector1">
            <a:avLst/>
          </a:prstGeom>
          <a:ln w="73025">
            <a:solidFill>
              <a:srgbClr val="FFFF99"/>
            </a:solidFill>
            <a:tailEnd type="arrow"/>
          </a:ln>
          <a:effectLst>
            <a:outerShdw blurRad="50800" dist="50800" dir="5400000" algn="ctr" rotWithShape="0">
              <a:schemeClr val="bg1">
                <a:lumMod val="75000"/>
                <a:lumOff val="25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V="1">
            <a:off x="3428992" y="4572008"/>
            <a:ext cx="2214578" cy="642942"/>
          </a:xfrm>
          <a:prstGeom prst="straightConnector1">
            <a:avLst/>
          </a:prstGeom>
          <a:ln w="73025">
            <a:solidFill>
              <a:srgbClr val="FFFF99"/>
            </a:solidFill>
            <a:tailEnd type="arrow"/>
          </a:ln>
          <a:effectLst>
            <a:outerShdw blurRad="50800" dist="50800" dir="5400000" algn="ctr" rotWithShape="0">
              <a:schemeClr val="bg1">
                <a:lumMod val="75000"/>
                <a:lumOff val="25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V="1">
            <a:off x="3428992" y="5143512"/>
            <a:ext cx="2000264" cy="285752"/>
          </a:xfrm>
          <a:prstGeom prst="straightConnector1">
            <a:avLst/>
          </a:prstGeom>
          <a:ln w="73025">
            <a:solidFill>
              <a:srgbClr val="FFFF99"/>
            </a:solidFill>
            <a:tailEnd type="arrow"/>
          </a:ln>
          <a:effectLst>
            <a:outerShdw blurRad="50800" dist="50800" dir="5400000" algn="ctr" rotWithShape="0">
              <a:schemeClr val="bg1">
                <a:lumMod val="75000"/>
                <a:lumOff val="25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V="1">
            <a:off x="3428992" y="5572140"/>
            <a:ext cx="1714512" cy="71438"/>
          </a:xfrm>
          <a:prstGeom prst="straightConnector1">
            <a:avLst/>
          </a:prstGeom>
          <a:ln w="73025">
            <a:solidFill>
              <a:srgbClr val="FFFF99"/>
            </a:solidFill>
            <a:tailEnd type="arrow"/>
          </a:ln>
          <a:effectLst>
            <a:outerShdw blurRad="50800" dist="50800" dir="5400000" algn="ctr" rotWithShape="0">
              <a:schemeClr val="bg1">
                <a:lumMod val="75000"/>
                <a:lumOff val="25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3357554" y="5857892"/>
            <a:ext cx="1357322" cy="142876"/>
          </a:xfrm>
          <a:prstGeom prst="straightConnector1">
            <a:avLst/>
          </a:prstGeom>
          <a:ln w="73025">
            <a:solidFill>
              <a:srgbClr val="FFFF99"/>
            </a:solidFill>
            <a:tailEnd type="arrow"/>
          </a:ln>
          <a:effectLst>
            <a:outerShdw blurRad="50800" dist="50800" dir="5400000" algn="ctr" rotWithShape="0">
              <a:schemeClr val="bg1">
                <a:lumMod val="75000"/>
                <a:lumOff val="25000"/>
              </a:scheme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ilindro"/>
          <p:cNvSpPr/>
          <p:nvPr/>
        </p:nvSpPr>
        <p:spPr>
          <a:xfrm>
            <a:off x="428625" y="2143125"/>
            <a:ext cx="2857500" cy="1714500"/>
          </a:xfrm>
          <a:prstGeom prst="can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bg1"/>
            </a:solidFill>
          </a:ln>
          <a:effectLst>
            <a:outerShdw blurRad="177800" dist="215900" dir="8100000" algn="tr" rotWithShape="0">
              <a:prstClr val="black">
                <a:alpha val="5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prstClr val="black"/>
                </a:solidFill>
              </a:rPr>
              <a:t>SOLEMNES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836674" y="357188"/>
            <a:ext cx="5400675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TESTAMENTO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" name="19 Imagen" descr="derecho_01gran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357188"/>
            <a:ext cx="1662113" cy="1785937"/>
          </a:xfrm>
          <a:prstGeom prst="rect">
            <a:avLst/>
          </a:prstGeom>
          <a:effectLst>
            <a:outerShdw blurRad="165100" dist="215900" dir="7620000" algn="ctr" rotWithShape="0">
              <a:srgbClr val="000000">
                <a:alpha val="6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07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8846" y="1484313"/>
            <a:ext cx="5757862" cy="684212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chemeClr val="folHlink"/>
                </a:solidFill>
                <a:latin typeface="Arial" charset="0"/>
              </a:rPr>
              <a:t>EVOLUCIÓN</a:t>
            </a:r>
            <a:r>
              <a:rPr lang="es-MX" sz="5400" dirty="0" smtClean="0"/>
              <a:t> </a:t>
            </a:r>
            <a:endParaRPr lang="es-ES" sz="5400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866908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866908" y="2420938"/>
            <a:ext cx="554355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ESPAÑA: pragmática de Alcalá de 1503 de Isabel la Católica   DISPUSO:</a:t>
            </a:r>
            <a:r>
              <a:rPr lang="es-ES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46086" name="Picture 6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1641485" y="3068960"/>
            <a:ext cx="2447925" cy="20796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solidFill>
                <a:srgbClr val="000514"/>
              </a:solidFill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que documentos se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inscribieran in extenso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con las expresiones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requisitos</a:t>
            </a:r>
            <a:r>
              <a:rPr lang="es-ES" sz="1600" b="1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.</a:t>
            </a:r>
            <a:endParaRPr lang="es-ES" sz="1600" dirty="0" smtClean="0">
              <a:solidFill>
                <a:srgbClr val="000514"/>
              </a:solidFill>
              <a:latin typeface="Arial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dirty="0" smtClean="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118418" y="2924944"/>
            <a:ext cx="2519363" cy="20796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notario = tener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libro de protocolos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encuadernado.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Diligencia en guardar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los libros de registros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y protocolos</a:t>
            </a: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>
            <a:off x="931871" y="2278062"/>
            <a:ext cx="6959600" cy="1150938"/>
          </a:xfrm>
          <a:custGeom>
            <a:avLst/>
            <a:gdLst>
              <a:gd name="T0" fmla="*/ 0 w 4384"/>
              <a:gd name="T1" fmla="*/ 90 h 725"/>
              <a:gd name="T2" fmla="*/ 499 w 4384"/>
              <a:gd name="T3" fmla="*/ 499 h 725"/>
              <a:gd name="T4" fmla="*/ 1905 w 4384"/>
              <a:gd name="T5" fmla="*/ 453 h 725"/>
              <a:gd name="T6" fmla="*/ 2177 w 4384"/>
              <a:gd name="T7" fmla="*/ 725 h 725"/>
              <a:gd name="T8" fmla="*/ 2313 w 4384"/>
              <a:gd name="T9" fmla="*/ 453 h 725"/>
              <a:gd name="T10" fmla="*/ 3901 w 4384"/>
              <a:gd name="T11" fmla="*/ 408 h 725"/>
              <a:gd name="T12" fmla="*/ 4309 w 4384"/>
              <a:gd name="T13" fmla="*/ 90 h 725"/>
              <a:gd name="T14" fmla="*/ 4354 w 4384"/>
              <a:gd name="T15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84" h="725">
                <a:moveTo>
                  <a:pt x="0" y="90"/>
                </a:moveTo>
                <a:cubicBezTo>
                  <a:pt x="90" y="264"/>
                  <a:pt x="181" y="438"/>
                  <a:pt x="499" y="499"/>
                </a:cubicBezTo>
                <a:cubicBezTo>
                  <a:pt x="817" y="560"/>
                  <a:pt x="1625" y="415"/>
                  <a:pt x="1905" y="453"/>
                </a:cubicBezTo>
                <a:cubicBezTo>
                  <a:pt x="2185" y="491"/>
                  <a:pt x="2109" y="725"/>
                  <a:pt x="2177" y="725"/>
                </a:cubicBezTo>
                <a:cubicBezTo>
                  <a:pt x="2245" y="725"/>
                  <a:pt x="2026" y="506"/>
                  <a:pt x="2313" y="453"/>
                </a:cubicBezTo>
                <a:cubicBezTo>
                  <a:pt x="2600" y="400"/>
                  <a:pt x="3568" y="468"/>
                  <a:pt x="3901" y="408"/>
                </a:cubicBezTo>
                <a:cubicBezTo>
                  <a:pt x="4234" y="348"/>
                  <a:pt x="4234" y="158"/>
                  <a:pt x="4309" y="90"/>
                </a:cubicBezTo>
                <a:cubicBezTo>
                  <a:pt x="4384" y="22"/>
                  <a:pt x="4347" y="15"/>
                  <a:pt x="4354" y="0"/>
                </a:cubicBezTo>
              </a:path>
            </a:pathLst>
          </a:custGeom>
          <a:noFill/>
          <a:ln w="38100" cap="flat" cmpd="sng">
            <a:solidFill>
              <a:srgbClr val="FFCC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088740" y="5343123"/>
            <a:ext cx="5745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600" dirty="0" smtClean="0">
                <a:latin typeface="Arial" pitchFamily="34" charset="0"/>
                <a:cs typeface="Arial" pitchFamily="34" charset="0"/>
              </a:rPr>
              <a:t>Art. 52 (Compilación del Protocolo Notarial) y </a:t>
            </a:r>
          </a:p>
          <a:p>
            <a:r>
              <a:rPr lang="es-BO" sz="1600" dirty="0" smtClean="0">
                <a:latin typeface="Arial" pitchFamily="34" charset="0"/>
                <a:cs typeface="Arial" pitchFamily="34" charset="0"/>
              </a:rPr>
              <a:t>56 (Redacción)</a:t>
            </a:r>
            <a:r>
              <a:rPr lang="es-BO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BO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BO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Reglamento de la LNP </a:t>
            </a:r>
            <a:endParaRPr lang="es-BO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fond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5 CuadroTexto"/>
          <p:cNvSpPr txBox="1"/>
          <p:nvPr/>
        </p:nvSpPr>
        <p:spPr>
          <a:xfrm>
            <a:off x="928662" y="2857496"/>
            <a:ext cx="7643866" cy="938719"/>
          </a:xfrm>
          <a:prstGeom prst="rect">
            <a:avLst/>
          </a:prstGeom>
          <a:noFill/>
          <a:effectLst>
            <a:outerShdw dist="889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5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BO" sz="5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Flecha izquierda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214282" y="428604"/>
            <a:ext cx="1000132" cy="64294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MENU</a:t>
            </a:r>
            <a:endParaRPr lang="es-B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pt-BR" sz="2000">
                <a:solidFill>
                  <a:schemeClr val="folHlink"/>
                </a:solidFill>
                <a:latin typeface="Arial" charset="0"/>
              </a:rPr>
              <a:t>6.2. CONCEPTO NOTARIAL DE PROTOCOLO</a:t>
            </a:r>
            <a:endParaRPr lang="es-ES" sz="20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070962" y="3031518"/>
            <a:ext cx="3313112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Voz Griega: “protos”</a:t>
            </a:r>
            <a:r>
              <a:rPr lang="es-ES" b="1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  sig. “primero en su línea”</a:t>
            </a:r>
          </a:p>
        </p:txBody>
      </p:sp>
      <p:pic>
        <p:nvPicPr>
          <p:cNvPr id="47109" name="Picture 5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1335699" y="3328380"/>
            <a:ext cx="2087563" cy="855663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smtClean="0">
                <a:solidFill>
                  <a:srgbClr val="003366"/>
                </a:solidFill>
                <a:latin typeface="Arial" charset="0"/>
                <a:cs typeface="Times New Roman" pitchFamily="18" charset="0"/>
              </a:rPr>
              <a:t>Escriche</a:t>
            </a:r>
            <a:r>
              <a:rPr lang="es-ES" sz="1600" smtClean="0">
                <a:solidFill>
                  <a:srgbClr val="003366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3412149" y="2575905"/>
            <a:ext cx="1235075" cy="3095625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070962" y="4184043"/>
            <a:ext cx="367347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y latina “collium” o “collatio”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  sig. “comparación o cotejo.”</a:t>
            </a:r>
          </a:p>
        </p:txBody>
      </p:sp>
    </p:spTree>
    <p:extLst>
      <p:ext uri="{BB962C8B-B14F-4D97-AF65-F5344CB8AC3E}">
        <p14:creationId xmlns:p14="http://schemas.microsoft.com/office/powerpoint/2010/main" val="23475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pt-BR" sz="2000">
                <a:solidFill>
                  <a:schemeClr val="folHlink"/>
                </a:solidFill>
                <a:latin typeface="Arial" charset="0"/>
              </a:rPr>
              <a:t>6.2. CONCEPTO NOTARIAL DE PROTOCOLO</a:t>
            </a:r>
            <a:endParaRPr lang="es-ES" sz="20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48133" name="Picture 5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68392" dir="1308085" algn="ctr" rotWithShape="0">
              <a:schemeClr val="bg2"/>
            </a:outerShdw>
          </a:effectLst>
        </p:spPr>
      </p:pic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323850" y="3789363"/>
            <a:ext cx="2087563" cy="855662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PROTOCOLO</a:t>
            </a:r>
          </a:p>
        </p:txBody>
      </p:sp>
      <p:sp>
        <p:nvSpPr>
          <p:cNvPr id="48135" name="Freeform 7"/>
          <p:cNvSpPr>
            <a:spLocks/>
          </p:cNvSpPr>
          <p:nvPr/>
        </p:nvSpPr>
        <p:spPr bwMode="auto">
          <a:xfrm>
            <a:off x="2484438" y="2924175"/>
            <a:ext cx="1235075" cy="3095625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2987675" y="3429000"/>
            <a:ext cx="50419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Es la colección </a:t>
            </a:r>
            <a:r>
              <a:rPr lang="es-ES" dirty="0" err="1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encuardenada</a:t>
            </a: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, en que el notario pone y guarda por su orden las escrituras o instrumentos que pasan ante él, para sacar y dar en cualquier tiempo las copias que necesiten los interesados y confrontar y comprobar las que ya se hubieren dado en caso de dudarse de la verdad de su contenido”. </a:t>
            </a: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ES" dirty="0" smtClean="0">
              <a:solidFill>
                <a:srgbClr val="FFFFCC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algn="just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dirty="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El protocolo se llama también “Registro notarial” o Registro de instrumentos”.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411413" y="2420938"/>
            <a:ext cx="540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Una primera aproximación: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5757862" cy="684212"/>
          </a:xfrm>
        </p:spPr>
        <p:txBody>
          <a:bodyPr/>
          <a:lstStyle/>
          <a:p>
            <a:pPr algn="l"/>
            <a:r>
              <a:rPr lang="pt-BR" sz="2000">
                <a:solidFill>
                  <a:schemeClr val="folHlink"/>
                </a:solidFill>
                <a:latin typeface="Arial" charset="0"/>
              </a:rPr>
              <a:t>6.2. CONCEPTO NOTARIAL DE PROTOCOLO</a:t>
            </a:r>
            <a:endParaRPr lang="es-ES" sz="20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49156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23850" y="3789363"/>
            <a:ext cx="2087563" cy="719137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FFCC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PELOSI</a:t>
            </a:r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2484438" y="2924175"/>
            <a:ext cx="1235075" cy="3095625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987675" y="3357563"/>
            <a:ext cx="47529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z="200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Advierte que protocolos notariales </a:t>
            </a:r>
            <a:r>
              <a:rPr lang="es-ES" sz="2000" smtClean="0">
                <a:solidFill>
                  <a:srgbClr val="000514"/>
                </a:solidFill>
                <a:latin typeface="Arial" charset="0"/>
                <a:ea typeface="Times New Roman" pitchFamily="18" charset="0"/>
                <a:cs typeface="Arial" charset="0"/>
              </a:rPr>
              <a:t>no son libros</a:t>
            </a:r>
            <a:r>
              <a:rPr lang="es-ES" sz="2000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, porque no son volúmenes cerrados y citándolo a Villalba Welsh, pide que tampoco se confunda el protocolo con el registro notarial, que implica una habilitación legal para ejercer funciones fedatarias.</a:t>
            </a:r>
          </a:p>
        </p:txBody>
      </p:sp>
    </p:spTree>
    <p:extLst>
      <p:ext uri="{BB962C8B-B14F-4D97-AF65-F5344CB8AC3E}">
        <p14:creationId xmlns:p14="http://schemas.microsoft.com/office/powerpoint/2010/main" val="18921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9013" y="899319"/>
            <a:ext cx="5757862" cy="684212"/>
          </a:xfrm>
        </p:spPr>
        <p:txBody>
          <a:bodyPr/>
          <a:lstStyle/>
          <a:p>
            <a:pPr algn="l"/>
            <a:r>
              <a:rPr lang="pt-BR" sz="2000" dirty="0" smtClean="0">
                <a:solidFill>
                  <a:schemeClr val="folHlink"/>
                </a:solidFill>
                <a:latin typeface="Arial" charset="0"/>
              </a:rPr>
              <a:t>CONCEPTO </a:t>
            </a:r>
            <a:r>
              <a:rPr lang="pt-BR" sz="2000" dirty="0">
                <a:solidFill>
                  <a:schemeClr val="folHlink"/>
                </a:solidFill>
                <a:latin typeface="Arial" charset="0"/>
              </a:rPr>
              <a:t>NOTARIAL DE PROTOCOLO</a:t>
            </a:r>
            <a:endParaRPr lang="es-E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50180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767013" y="1697163"/>
            <a:ext cx="2087562" cy="719138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PROTOCOLO</a:t>
            </a:r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 rot="16200000">
            <a:off x="3569493" y="-87980"/>
            <a:ext cx="1103313" cy="5384800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187450" y="3273551"/>
            <a:ext cx="6192838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una colección anual de matrices encuadernadas en un libro de documentos principales, en nuestro medio, escrituras públicas y escrituras de poderes, y a la vez conjunto de documentos originales con los que el cotejo ha de practicarse para probar la autenticidad de los documentos que expida el Notario. 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771775" y="2408363"/>
            <a:ext cx="226218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De manera general</a:t>
            </a:r>
          </a:p>
        </p:txBody>
      </p:sp>
      <p:sp>
        <p:nvSpPr>
          <p:cNvPr id="50186" name="Freeform 10"/>
          <p:cNvSpPr>
            <a:spLocks/>
          </p:cNvSpPr>
          <p:nvPr/>
        </p:nvSpPr>
        <p:spPr bwMode="auto">
          <a:xfrm rot="16200000">
            <a:off x="3785395" y="1496715"/>
            <a:ext cx="1103312" cy="6696075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212850" y="5342063"/>
            <a:ext cx="61928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En sentido estricto = sinónimo de colección de instrumentos públicos u originales de estos, </a:t>
            </a:r>
          </a:p>
        </p:txBody>
      </p:sp>
    </p:spTree>
    <p:extLst>
      <p:ext uri="{BB962C8B-B14F-4D97-AF65-F5344CB8AC3E}">
        <p14:creationId xmlns:p14="http://schemas.microsoft.com/office/powerpoint/2010/main" val="24236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9013" y="899319"/>
            <a:ext cx="5757862" cy="684212"/>
          </a:xfrm>
        </p:spPr>
        <p:txBody>
          <a:bodyPr/>
          <a:lstStyle/>
          <a:p>
            <a:pPr algn="l"/>
            <a:r>
              <a:rPr lang="pt-BR" sz="2000" dirty="0" smtClean="0">
                <a:solidFill>
                  <a:schemeClr val="folHlink"/>
                </a:solidFill>
                <a:latin typeface="Arial" charset="0"/>
              </a:rPr>
              <a:t>CONCEPTO  NOTARIAL </a:t>
            </a:r>
            <a:r>
              <a:rPr lang="pt-BR" sz="2000" dirty="0">
                <a:solidFill>
                  <a:schemeClr val="folHlink"/>
                </a:solidFill>
                <a:latin typeface="Arial" charset="0"/>
              </a:rPr>
              <a:t>DE PROTOCOLO</a:t>
            </a:r>
            <a:endParaRPr lang="es-E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50180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835150" y="2052763"/>
            <a:ext cx="54006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Times New Roman" pitchFamily="18" charset="0"/>
                <a:cs typeface="Arial" charset="0"/>
              </a:rPr>
              <a:t>Ley del Notariado Plurinacional (LNP)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83059" y="2708920"/>
            <a:ext cx="7704856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ARTÍCULO 45. </a:t>
            </a:r>
            <a:r>
              <a:rPr lang="es-BO" dirty="0">
                <a:latin typeface="Arial"/>
                <a:ea typeface="Calibri"/>
                <a:cs typeface="Times New Roman"/>
              </a:rPr>
              <a:t>(PROTOCOLO NOTARIAL).- </a:t>
            </a:r>
            <a:endParaRPr lang="es-BO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dirty="0" smtClean="0">
                <a:latin typeface="Arial"/>
                <a:ea typeface="Calibri"/>
                <a:cs typeface="Times New Roman"/>
              </a:rPr>
              <a:t>I</a:t>
            </a:r>
            <a:r>
              <a:rPr lang="es-BO" dirty="0">
                <a:latin typeface="Arial"/>
                <a:ea typeface="Calibri"/>
                <a:cs typeface="Times New Roman"/>
              </a:rPr>
              <a:t>. El protocolo notarial es la compilación ordenada cronológicamente de las matrices, a partir de los cuales la notaria o el notario extiende los instrumentos públicos protocolares de acuerdo a la presente Ley y su reglamentación. </a:t>
            </a:r>
            <a:endParaRPr lang="es-BO" dirty="0" smtClean="0"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BO" dirty="0" smtClean="0">
                <a:latin typeface="Arial"/>
                <a:ea typeface="Calibri"/>
                <a:cs typeface="Times New Roman"/>
              </a:rPr>
              <a:t>II</a:t>
            </a:r>
            <a:r>
              <a:rPr lang="es-BO" dirty="0">
                <a:latin typeface="Arial"/>
                <a:ea typeface="Calibri"/>
                <a:cs typeface="Times New Roman"/>
              </a:rPr>
              <a:t>. Forman el protocolo notarial los registros de: a. Escrituras públicas; b. Testamentos; c. Actas protocolares u otros tipos de documentos que por su naturaleza necesiten de protocolización; d. Protestos de letras de cambio; e. Poderes generales, especiales o colectivos; f. Certificaciones de firmas y rúbricas; g. Otros establecidos por Ley. </a:t>
            </a:r>
            <a:endParaRPr lang="es-BO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96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341438"/>
            <a:ext cx="5757863" cy="684212"/>
          </a:xfrm>
        </p:spPr>
        <p:txBody>
          <a:bodyPr/>
          <a:lstStyle/>
          <a:p>
            <a:pPr algn="l"/>
            <a:r>
              <a:rPr lang="pt-BR" sz="2000" dirty="0" smtClean="0">
                <a:solidFill>
                  <a:schemeClr val="folHlink"/>
                </a:solidFill>
                <a:latin typeface="Arial" charset="0"/>
              </a:rPr>
              <a:t>CONCEPTO </a:t>
            </a:r>
            <a:r>
              <a:rPr lang="pt-BR" sz="2000" dirty="0">
                <a:solidFill>
                  <a:schemeClr val="folHlink"/>
                </a:solidFill>
                <a:latin typeface="Arial" charset="0"/>
              </a:rPr>
              <a:t>NOTARIAL DE PROTOCOLO</a:t>
            </a:r>
            <a:endParaRPr lang="es-E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35150" y="333375"/>
            <a:ext cx="5400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EL PROTOCOLO NOTARIAL</a:t>
            </a:r>
            <a:endParaRPr lang="es-ES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pic>
        <p:nvPicPr>
          <p:cNvPr id="51204" name="Picture 4" descr="nota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41500" cy="1816100"/>
          </a:xfrm>
          <a:prstGeom prst="rect">
            <a:avLst/>
          </a:prstGeom>
          <a:solidFill>
            <a:schemeClr val="accent1"/>
          </a:solidFill>
          <a:effectLst>
            <a:outerShdw dist="270006" dir="13271156" algn="ctr" rotWithShape="0">
              <a:schemeClr val="bg2">
                <a:alpha val="50000"/>
              </a:schemeClr>
            </a:outerShdw>
          </a:effectLst>
        </p:spPr>
      </p:pic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771775" y="1989138"/>
            <a:ext cx="2087563" cy="43180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PROTOCOLO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2268538" y="2420938"/>
            <a:ext cx="35988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r>
              <a:rPr lang="es-ES" smtClean="0">
                <a:solidFill>
                  <a:srgbClr val="FFFFCC"/>
                </a:solidFill>
                <a:latin typeface="Arial" charset="0"/>
                <a:ea typeface="Times New Roman" pitchFamily="18" charset="0"/>
                <a:cs typeface="Arial" charset="0"/>
              </a:rPr>
              <a:t>Se integra de sgtes. Elementos: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116013" y="2997200"/>
            <a:ext cx="5688012" cy="503238"/>
          </a:xfrm>
          <a:prstGeom prst="rect">
            <a:avLst/>
          </a:prstGeom>
          <a:gradFill rotWithShape="1">
            <a:gsLst>
              <a:gs pos="0">
                <a:srgbClr val="FFFFD9"/>
              </a:gs>
              <a:gs pos="100000">
                <a:srgbClr val="FFFFD9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Los folios originariamente movibles, p/ uso exclusivo de c/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registro  y numerados correlativamente cada gestión.</a:t>
            </a:r>
            <a:r>
              <a:rPr lang="es-ES" sz="16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1116013" y="3649663"/>
            <a:ext cx="5688012" cy="503237"/>
          </a:xfrm>
          <a:prstGeom prst="rect">
            <a:avLst/>
          </a:prstGeom>
          <a:gradFill rotWithShape="1">
            <a:gsLst>
              <a:gs pos="0">
                <a:srgbClr val="FFFFD9"/>
              </a:gs>
              <a:gs pos="100000">
                <a:srgbClr val="FFFFD9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b) El conjunto de documentos escritos en aquellos folios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durante gestión, aunque no hayan sido firmados.</a:t>
            </a:r>
            <a:r>
              <a:rPr lang="es-ES" sz="16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116013" y="6061075"/>
            <a:ext cx="5688012" cy="392113"/>
          </a:xfrm>
          <a:prstGeom prst="rect">
            <a:avLst/>
          </a:prstGeom>
          <a:gradFill rotWithShape="1">
            <a:gsLst>
              <a:gs pos="0">
                <a:srgbClr val="FFFFD9"/>
              </a:gs>
              <a:gs pos="100000">
                <a:srgbClr val="FFFFD9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e) Los índices que deben unirse.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1116013" y="4292600"/>
            <a:ext cx="5688012" cy="720725"/>
          </a:xfrm>
          <a:prstGeom prst="rect">
            <a:avLst/>
          </a:prstGeom>
          <a:gradFill rotWithShape="1">
            <a:gsLst>
              <a:gs pos="0">
                <a:srgbClr val="FFFFD9"/>
              </a:gs>
              <a:gs pos="100000">
                <a:srgbClr val="FFFFD9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c) Diligencias, notas y constancia complementarias o de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referencia a continuación o al margen de los documentos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 matrices. (Tamb. las de apertura, cierre u otras).</a:t>
            </a:r>
            <a:r>
              <a:rPr lang="es-ES" sz="16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128713" y="5170488"/>
            <a:ext cx="5688012" cy="720725"/>
          </a:xfrm>
          <a:prstGeom prst="rect">
            <a:avLst/>
          </a:prstGeom>
          <a:gradFill rotWithShape="1">
            <a:gsLst>
              <a:gs pos="0">
                <a:srgbClr val="FFFFD9"/>
              </a:gs>
              <a:gs pos="100000">
                <a:srgbClr val="FFFFD9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d) Los doc. que se integran e incorporan  por imperio de ley o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a requerimiento expreso o implícito de los comparecientes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s-ES" sz="1600" smtClean="0">
                <a:solidFill>
                  <a:srgbClr val="000514"/>
                </a:solidFill>
                <a:latin typeface="Arial" charset="0"/>
                <a:cs typeface="Times New Roman" pitchFamily="18" charset="0"/>
              </a:rPr>
              <a:t>o por disposición del Notario.-</a:t>
            </a:r>
            <a:r>
              <a:rPr lang="es-ES" sz="16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 rot="16200000">
            <a:off x="3767137" y="-61912"/>
            <a:ext cx="733425" cy="5384800"/>
          </a:xfrm>
          <a:custGeom>
            <a:avLst/>
            <a:gdLst>
              <a:gd name="T0" fmla="*/ 733 w 778"/>
              <a:gd name="T1" fmla="*/ 15 h 1950"/>
              <a:gd name="T2" fmla="*/ 234 w 778"/>
              <a:gd name="T3" fmla="*/ 106 h 1950"/>
              <a:gd name="T4" fmla="*/ 143 w 778"/>
              <a:gd name="T5" fmla="*/ 650 h 1950"/>
              <a:gd name="T6" fmla="*/ 7 w 778"/>
              <a:gd name="T7" fmla="*/ 786 h 1950"/>
              <a:gd name="T8" fmla="*/ 188 w 778"/>
              <a:gd name="T9" fmla="*/ 877 h 1950"/>
              <a:gd name="T10" fmla="*/ 234 w 778"/>
              <a:gd name="T11" fmla="*/ 1784 h 1950"/>
              <a:gd name="T12" fmla="*/ 778 w 778"/>
              <a:gd name="T13" fmla="*/ 1875 h 1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8" h="1950">
                <a:moveTo>
                  <a:pt x="733" y="15"/>
                </a:moveTo>
                <a:cubicBezTo>
                  <a:pt x="532" y="7"/>
                  <a:pt x="332" y="0"/>
                  <a:pt x="234" y="106"/>
                </a:cubicBezTo>
                <a:cubicBezTo>
                  <a:pt x="136" y="212"/>
                  <a:pt x="181" y="537"/>
                  <a:pt x="143" y="650"/>
                </a:cubicBezTo>
                <a:cubicBezTo>
                  <a:pt x="105" y="763"/>
                  <a:pt x="0" y="748"/>
                  <a:pt x="7" y="786"/>
                </a:cubicBezTo>
                <a:cubicBezTo>
                  <a:pt x="14" y="824"/>
                  <a:pt x="150" y="711"/>
                  <a:pt x="188" y="877"/>
                </a:cubicBezTo>
                <a:cubicBezTo>
                  <a:pt x="226" y="1043"/>
                  <a:pt x="136" y="1618"/>
                  <a:pt x="234" y="1784"/>
                </a:cubicBezTo>
                <a:cubicBezTo>
                  <a:pt x="332" y="1950"/>
                  <a:pt x="680" y="1860"/>
                  <a:pt x="778" y="1875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</a:pPr>
            <a:endParaRPr lang="es-BO" smtClean="0">
              <a:solidFill>
                <a:srgbClr val="FFFFCC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9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1884</Words>
  <Application>Microsoft Office PowerPoint</Application>
  <PresentationFormat>Presentación en pantalla (4:3)</PresentationFormat>
  <Paragraphs>287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Tema de Office</vt:lpstr>
      <vt:lpstr>Secuencia</vt:lpstr>
      <vt:lpstr>3_Secuencia</vt:lpstr>
      <vt:lpstr>1_Tema de Office</vt:lpstr>
      <vt:lpstr>Presentación de PowerPoint</vt:lpstr>
      <vt:lpstr>EVOLUCIÓN </vt:lpstr>
      <vt:lpstr>EVOLUCIÓN </vt:lpstr>
      <vt:lpstr>6.2. CONCEPTO NOTARIAL DE PROTOCOLO</vt:lpstr>
      <vt:lpstr>6.2. CONCEPTO NOTARIAL DE PROTOCOLO</vt:lpstr>
      <vt:lpstr>6.2. CONCEPTO NOTARIAL DE PROTOCOLO</vt:lpstr>
      <vt:lpstr>CONCEPTO NOTARIAL DE PROTOCOLO</vt:lpstr>
      <vt:lpstr>CONCEPTO  NOTARIAL DE PROTOCOLO</vt:lpstr>
      <vt:lpstr>CONCEPTO NOTARIAL DE PROTOCOLO</vt:lpstr>
      <vt:lpstr>APERTURA CIERRE Y CONTINUIDAD.</vt:lpstr>
      <vt:lpstr>FACTORES CUALITARIOS.</vt:lpstr>
      <vt:lpstr>DOCUMENTOS NOTARIALES</vt:lpstr>
      <vt:lpstr>DOCUMENTOS NOTARIALES</vt:lpstr>
      <vt:lpstr>Presentación de PowerPoint</vt:lpstr>
      <vt:lpstr>IMPORTANCIA Y EFECTOS</vt:lpstr>
      <vt:lpstr>CLASIFICACION DE DOCUMENTOS NOTARIALES</vt:lpstr>
      <vt:lpstr>Presentación de PowerPoint</vt:lpstr>
      <vt:lpstr>DEFINICION.- </vt:lpstr>
      <vt:lpstr>Ley del notariado Plurinacional (LNP)</vt:lpstr>
      <vt:lpstr>LAS  ESCRITURAS.- </vt:lpstr>
      <vt:lpstr>Presentación de PowerPoint</vt:lpstr>
      <vt:lpstr>SUS PARTES.- </vt:lpstr>
      <vt:lpstr>IMPORTANCIA DE LA ESCRITURA </vt:lpstr>
      <vt:lpstr>ESCRITURA EN NUESTRA LEGISLACIÓN</vt:lpstr>
      <vt:lpstr>8.1.- CONCEPTUALIZACION.- </vt:lpstr>
      <vt:lpstr>8.1.- EL TESTAMENTO.- </vt:lpstr>
      <vt:lpstr>8.1.- CONCEPTUALIZACION.- </vt:lpstr>
      <vt:lpstr>8.1.- CARACTERISTICAS ESCENCIALES.- </vt:lpstr>
      <vt:lpstr>8.4.- CLASES DE TESTAMENTOS.-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Nuevo</dc:creator>
  <cp:lastModifiedBy>HP</cp:lastModifiedBy>
  <cp:revision>69</cp:revision>
  <dcterms:created xsi:type="dcterms:W3CDTF">2014-06-03T20:19:49Z</dcterms:created>
  <dcterms:modified xsi:type="dcterms:W3CDTF">2016-08-14T15:35:29Z</dcterms:modified>
</cp:coreProperties>
</file>